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notesSlide+xml" PartName="/ppt/notesSlides/notesSlide8.xml"/>
  <Override ContentType="application/vnd.openxmlformats-officedocument.presentationml.notesSlide+xml" PartName="/ppt/notesSlides/notesSlide9.xml"/>
  <Override ContentType="application/vnd.openxmlformats-officedocument.presentationml.notesSlide+xml" PartName="/ppt/notesSlides/notesSlide10.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13.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19"/>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Lst>
  <p:sldSz cx="18288000" cy="10287000"/>
  <p:notesSz cx="6858000" cy="9144000"/>
  <p:embeddedFontLst>
    <p:embeddedFont>
      <p:font typeface="Alexandria" charset="1" panose="00000000000000000000"/>
      <p:regular r:id="rId22"/>
    </p:embeddedFont>
    <p:embeddedFont>
      <p:font typeface="Arimo" charset="1" panose="020B0604020202020204"/>
      <p:regular r:id="rId23"/>
    </p:embeddedFont>
    <p:embeddedFont>
      <p:font typeface="Arimo Bold" charset="1" panose="020B0704020202020204"/>
      <p:regular r:id="rId25"/>
    </p:embeddedFont>
    <p:embeddedFont>
      <p:font typeface="Consolas" charset="1" panose="020B0609020204030204"/>
      <p:regular r:id="rId29"/>
    </p:embeddedFont>
    <p:embeddedFont>
      <p:font typeface="League Spartan" charset="1" panose="00000800000000000000"/>
      <p:regular r:id="rId30"/>
    </p:embeddedFont>
    <p:embeddedFont>
      <p:font typeface="Alexandria Bold" charset="1" panose="00000000000000000000"/>
      <p:regular r:id="rId34"/>
    </p:embeddedFont>
    <p:embeddedFont>
      <p:font typeface="Arimo Italics" charset="1" panose="020B0604020202090204"/>
      <p:regular r:id="rId3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notesMasters/notesMaster1.xml" Type="http://schemas.openxmlformats.org/officeDocument/2006/relationships/notesMaster"/><Relationship Id="rId2" Target="presProps.xml" Type="http://schemas.openxmlformats.org/officeDocument/2006/relationships/presProps"/><Relationship Id="rId20" Target="theme/theme2.xml" Type="http://schemas.openxmlformats.org/officeDocument/2006/relationships/theme"/><Relationship Id="rId21" Target="notesSlides/notesSlide1.xml" Type="http://schemas.openxmlformats.org/officeDocument/2006/relationships/notesSlide"/><Relationship Id="rId22" Target="fonts/font22.fntdata" Type="http://schemas.openxmlformats.org/officeDocument/2006/relationships/font"/><Relationship Id="rId23" Target="fonts/font23.fntdata" Type="http://schemas.openxmlformats.org/officeDocument/2006/relationships/font"/><Relationship Id="rId24" Target="notesSlides/notesSlide2.xml" Type="http://schemas.openxmlformats.org/officeDocument/2006/relationships/notesSlide"/><Relationship Id="rId25" Target="fonts/font25.fntdata" Type="http://schemas.openxmlformats.org/officeDocument/2006/relationships/font"/><Relationship Id="rId26" Target="notesSlides/notesSlide3.xml" Type="http://schemas.openxmlformats.org/officeDocument/2006/relationships/notesSlide"/><Relationship Id="rId27" Target="notesSlides/notesSlide4.xml" Type="http://schemas.openxmlformats.org/officeDocument/2006/relationships/notesSlide"/><Relationship Id="rId28" Target="notesSlides/notesSlide5.xml" Type="http://schemas.openxmlformats.org/officeDocument/2006/relationships/notesSlide"/><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notesSlides/notesSlide6.xml" Type="http://schemas.openxmlformats.org/officeDocument/2006/relationships/notesSlide"/><Relationship Id="rId32" Target="notesSlides/notesSlide7.xml" Type="http://schemas.openxmlformats.org/officeDocument/2006/relationships/notesSlide"/><Relationship Id="rId33" Target="notesSlides/notesSlide8.xml" Type="http://schemas.openxmlformats.org/officeDocument/2006/relationships/notesSlide"/><Relationship Id="rId34" Target="fonts/font34.fntdata" Type="http://schemas.openxmlformats.org/officeDocument/2006/relationships/font"/><Relationship Id="rId35" Target="notesSlides/notesSlide9.xml" Type="http://schemas.openxmlformats.org/officeDocument/2006/relationships/notesSlide"/><Relationship Id="rId36" Target="fonts/font36.fntdata" Type="http://schemas.openxmlformats.org/officeDocument/2006/relationships/font"/><Relationship Id="rId37" Target="notesSlides/notesSlide10.xml" Type="http://schemas.openxmlformats.org/officeDocument/2006/relationships/notesSlide"/><Relationship Id="rId38" Target="notesSlides/notesSlide11.xml" Type="http://schemas.openxmlformats.org/officeDocument/2006/relationships/notesSlide"/><Relationship Id="rId39" Target="notesSlides/notesSlide12.xml" Type="http://schemas.openxmlformats.org/officeDocument/2006/relationships/notesSlide"/><Relationship Id="rId4" Target="theme/theme1.xml" Type="http://schemas.openxmlformats.org/officeDocument/2006/relationships/theme"/><Relationship Id="rId40" Target="notesSlides/notesSlide13.xml" Type="http://schemas.openxmlformats.org/officeDocument/2006/relationships/notesSlid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xml" Type="http://schemas.openxmlformats.org/officeDocument/2006/relationships/slide"/></Relationships>
</file>

<file path=ppt/notesSlides/_rels/notesSlide10.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0.xml" Type="http://schemas.openxmlformats.org/officeDocument/2006/relationships/slide"/></Relationships>
</file>

<file path=ppt/notesSlides/_rels/notesSlide1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1.xml" Type="http://schemas.openxmlformats.org/officeDocument/2006/relationships/slide"/></Relationships>
</file>

<file path=ppt/notesSlides/_rels/notesSlide1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2.xml" Type="http://schemas.openxmlformats.org/officeDocument/2006/relationships/slide"/></Relationships>
</file>

<file path=ppt/notesSlides/_rels/notesSlide1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3.xml" Type="http://schemas.openxmlformats.org/officeDocument/2006/relationships/slide"/></Relationships>
</file>

<file path=ppt/notesSlides/_rels/notesSlide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xml" Type="http://schemas.openxmlformats.org/officeDocument/2006/relationships/slide"/></Relationships>
</file>

<file path=ppt/notesSlides/_rels/notesSlide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xml" Type="http://schemas.openxmlformats.org/officeDocument/2006/relationships/slide"/></Relationships>
</file>

<file path=ppt/notesSlides/_rels/notesSlide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xml" Type="http://schemas.openxmlformats.org/officeDocument/2006/relationships/slide"/></Relationships>
</file>

<file path=ppt/notesSlides/_rels/notesSlide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5.xml" Type="http://schemas.openxmlformats.org/officeDocument/2006/relationships/slide"/></Relationships>
</file>

<file path=ppt/notesSlides/_rels/notesSlide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6.xml" Type="http://schemas.openxmlformats.org/officeDocument/2006/relationships/slide"/></Relationships>
</file>

<file path=ppt/notesSlides/_rels/notesSlide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7.xml" Type="http://schemas.openxmlformats.org/officeDocument/2006/relationships/slide"/></Relationships>
</file>

<file path=ppt/notesSlides/_rels/notesSlide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8.xml" Type="http://schemas.openxmlformats.org/officeDocument/2006/relationships/slide"/></Relationships>
</file>

<file path=ppt/notesSlides/_rels/notesSlide9.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9.xml" Type="http://schemas.openxmlformats.org/officeDocument/2006/relationships/slide"/></Relationships>
</file>

<file path=ppt/notesSlides/notesSlide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0.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10</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11</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2.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12</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3.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13</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2</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3.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3</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4.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4</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5.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5</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6.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6</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7.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7</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8.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8</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9.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9</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1.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0.xml" Type="http://schemas.openxmlformats.org/officeDocument/2006/relationships/notesSlide"/><Relationship Id="rId3" Target="../media/image30.png" Type="http://schemas.openxmlformats.org/officeDocument/2006/relationships/image"/><Relationship Id="rId4" Target="../media/image31.png" Type="http://schemas.openxmlformats.org/officeDocument/2006/relationships/image"/><Relationship Id="rId5" Target="../media/image32.png" Type="http://schemas.openxmlformats.org/officeDocument/2006/relationships/image"/><Relationship Id="rId6" Target="../media/image33.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1.png" Type="http://schemas.openxmlformats.org/officeDocument/2006/relationships/image"/><Relationship Id="rId11" Target="../media/image42.svg" Type="http://schemas.openxmlformats.org/officeDocument/2006/relationships/image"/><Relationship Id="rId12" Target="../media/image43.png" Type="http://schemas.openxmlformats.org/officeDocument/2006/relationships/image"/><Relationship Id="rId13" Target="../media/image44.svg" Type="http://schemas.openxmlformats.org/officeDocument/2006/relationships/image"/><Relationship Id="rId2" Target="../notesSlides/notesSlide11.xml" Type="http://schemas.openxmlformats.org/officeDocument/2006/relationships/notesSlide"/><Relationship Id="rId3" Target="../media/image34.png" Type="http://schemas.openxmlformats.org/officeDocument/2006/relationships/image"/><Relationship Id="rId4" Target="../media/image35.png" Type="http://schemas.openxmlformats.org/officeDocument/2006/relationships/image"/><Relationship Id="rId5" Target="../media/image36.svg" Type="http://schemas.openxmlformats.org/officeDocument/2006/relationships/image"/><Relationship Id="rId6" Target="../media/image37.png" Type="http://schemas.openxmlformats.org/officeDocument/2006/relationships/image"/><Relationship Id="rId7" Target="../media/image38.svg" Type="http://schemas.openxmlformats.org/officeDocument/2006/relationships/image"/><Relationship Id="rId8" Target="../media/image39.png" Type="http://schemas.openxmlformats.org/officeDocument/2006/relationships/image"/><Relationship Id="rId9" Target="../media/image40.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2.xml" Type="http://schemas.openxmlformats.org/officeDocument/2006/relationships/notesSlide"/><Relationship Id="rId3" Target="../media/image45.png" Type="http://schemas.openxmlformats.org/officeDocument/2006/relationships/image"/><Relationship Id="rId4" Target="../media/image46.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3.xml" Type="http://schemas.openxmlformats.org/officeDocument/2006/relationships/notesSlide"/><Relationship Id="rId3" Target="../media/image47.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8.png" Type="http://schemas.openxmlformats.org/officeDocument/2006/relationships/image"/><Relationship Id="rId11" Target="../media/image9.svg" Type="http://schemas.openxmlformats.org/officeDocument/2006/relationships/image"/><Relationship Id="rId2" Target="../notesSlides/notesSlide2.xml" Type="http://schemas.openxmlformats.org/officeDocument/2006/relationships/notesSlide"/><Relationship Id="rId3" Target="https://gamma.app/?utm_source=made-with-gamma" TargetMode="External" Type="http://schemas.openxmlformats.org/officeDocument/2006/relationships/hyperlink"/><Relationship Id="rId4" Target="../media/image2.png" Type="http://schemas.openxmlformats.org/officeDocument/2006/relationships/image"/><Relationship Id="rId5" Target="../media/image3.png" Type="http://schemas.openxmlformats.org/officeDocument/2006/relationships/image"/><Relationship Id="rId6" Target="../media/image4.png" Type="http://schemas.openxmlformats.org/officeDocument/2006/relationships/image"/><Relationship Id="rId7" Target="../media/image5.svg" Type="http://schemas.openxmlformats.org/officeDocument/2006/relationships/image"/><Relationship Id="rId8" Target="../media/image6.png" Type="http://schemas.openxmlformats.org/officeDocument/2006/relationships/image"/><Relationship Id="rId9" Target="../media/image7.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7.svg" Type="http://schemas.openxmlformats.org/officeDocument/2006/relationships/image"/><Relationship Id="rId2" Target="../notesSlides/notesSlide3.xml" Type="http://schemas.openxmlformats.org/officeDocument/2006/relationships/notesSlide"/><Relationship Id="rId3" Target="../media/image10.png" Type="http://schemas.openxmlformats.org/officeDocument/2006/relationships/image"/><Relationship Id="rId4" Target="../media/image11.png" Type="http://schemas.openxmlformats.org/officeDocument/2006/relationships/image"/><Relationship Id="rId5" Target="../media/image12.png" Type="http://schemas.openxmlformats.org/officeDocument/2006/relationships/image"/><Relationship Id="rId6" Target="../media/image13.png" Type="http://schemas.openxmlformats.org/officeDocument/2006/relationships/image"/><Relationship Id="rId7" Target="../media/image14.png" Type="http://schemas.openxmlformats.org/officeDocument/2006/relationships/image"/><Relationship Id="rId8" Target="../media/image15.png" Type="http://schemas.openxmlformats.org/officeDocument/2006/relationships/image"/><Relationship Id="rId9" Target="../media/image16.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4.xml" Type="http://schemas.openxmlformats.org/officeDocument/2006/relationships/notesSlide"/><Relationship Id="rId3" Target="../media/image18.png" Type="http://schemas.openxmlformats.org/officeDocument/2006/relationships/image"/><Relationship Id="rId4" Target="../media/image19.png" Type="http://schemas.openxmlformats.org/officeDocument/2006/relationships/image"/><Relationship Id="rId5" Target="../media/image20.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5.xml" Type="http://schemas.openxmlformats.org/officeDocument/2006/relationships/notesSlide"/><Relationship Id="rId3" Target="../media/image21.png" Type="http://schemas.openxmlformats.org/officeDocument/2006/relationships/image"/><Relationship Id="rId4" Target="../media/image22.png" Type="http://schemas.openxmlformats.org/officeDocument/2006/relationships/image"/><Relationship Id="rId5" Target="../media/image23.png" Type="http://schemas.openxmlformats.org/officeDocument/2006/relationships/image"/><Relationship Id="rId6" Target="../media/image24.png" Type="http://schemas.openxmlformats.org/officeDocument/2006/relationships/image"/><Relationship Id="rId7" Target="../media/image25.png" Type="http://schemas.openxmlformats.org/officeDocument/2006/relationships/image"/><Relationship Id="rId8" Target="../media/image26.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6.xml" Type="http://schemas.openxmlformats.org/officeDocument/2006/relationships/notesSlide"/><Relationship Id="rId3" Target="../media/image27.png" Type="http://schemas.openxmlformats.org/officeDocument/2006/relationships/image"/><Relationship Id="rId4" Target="../media/image28.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7.xml" Type="http://schemas.openxmlformats.org/officeDocument/2006/relationships/notesSlid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8.xml" Type="http://schemas.openxmlformats.org/officeDocument/2006/relationships/notesSlid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9.xml" Type="http://schemas.openxmlformats.org/officeDocument/2006/relationships/notesSlide"/><Relationship Id="rId3" Target="../media/image29.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5C73E6"/>
            </a:solidFill>
            <a:ln w="12700">
              <a:solidFill>
                <a:srgbClr val="000000"/>
              </a:solidFill>
            </a:ln>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9F9FF"/>
            </a:solidFill>
            <a:ln w="12700">
              <a:solidFill>
                <a:srgbClr val="000000"/>
              </a:solidFill>
            </a:ln>
          </p:spPr>
        </p:sp>
      </p:grpSp>
      <p:grpSp>
        <p:nvGrpSpPr>
          <p:cNvPr name="Group 6" id="6"/>
          <p:cNvGrpSpPr>
            <a:grpSpLocks noChangeAspect="true"/>
          </p:cNvGrpSpPr>
          <p:nvPr/>
        </p:nvGrpSpPr>
        <p:grpSpPr>
          <a:xfrm rot="0">
            <a:off x="11430000" y="0"/>
            <a:ext cx="6858000" cy="10287000"/>
            <a:chOff x="0" y="0"/>
            <a:chExt cx="9144000" cy="13716000"/>
          </a:xfrm>
        </p:grpSpPr>
        <p:sp>
          <p:nvSpPr>
            <p:cNvPr name="Freeform 7" id="7" descr="preencoded.png"/>
            <p:cNvSpPr/>
            <p:nvPr/>
          </p:nvSpPr>
          <p:spPr>
            <a:xfrm flipH="false" flipV="false" rot="0">
              <a:off x="0" y="0"/>
              <a:ext cx="9144000" cy="13716000"/>
            </a:xfrm>
            <a:custGeom>
              <a:avLst/>
              <a:gdLst/>
              <a:ahLst/>
              <a:cxnLst/>
              <a:rect r="r" b="b" t="t" l="l"/>
              <a:pathLst>
                <a:path h="13716000" w="9144000">
                  <a:moveTo>
                    <a:pt x="0" y="0"/>
                  </a:moveTo>
                  <a:lnTo>
                    <a:pt x="9144000" y="0"/>
                  </a:lnTo>
                  <a:lnTo>
                    <a:pt x="9144000" y="13716000"/>
                  </a:lnTo>
                  <a:lnTo>
                    <a:pt x="0" y="13716000"/>
                  </a:lnTo>
                  <a:lnTo>
                    <a:pt x="0" y="0"/>
                  </a:lnTo>
                  <a:close/>
                </a:path>
              </a:pathLst>
            </a:custGeom>
            <a:blipFill>
              <a:blip r:embed="rId3"/>
              <a:stretch>
                <a:fillRect l="0" t="0" r="0" b="0"/>
              </a:stretch>
            </a:blipFill>
          </p:spPr>
        </p:sp>
      </p:grpSp>
      <p:sp>
        <p:nvSpPr>
          <p:cNvPr name="TextBox 8" id="8"/>
          <p:cNvSpPr txBox="true"/>
          <p:nvPr/>
        </p:nvSpPr>
        <p:spPr>
          <a:xfrm rot="0">
            <a:off x="992238" y="3779936"/>
            <a:ext cx="9445526" cy="1810047"/>
          </a:xfrm>
          <a:prstGeom prst="rect">
            <a:avLst/>
          </a:prstGeom>
        </p:spPr>
        <p:txBody>
          <a:bodyPr anchor="t" rtlCol="false" tIns="0" lIns="0" bIns="0" rIns="0">
            <a:spAutoFit/>
          </a:bodyPr>
          <a:lstStyle/>
          <a:p>
            <a:pPr algn="l">
              <a:lnSpc>
                <a:spcPts val="6937"/>
              </a:lnSpc>
            </a:pPr>
            <a:r>
              <a:rPr lang="en-US" sz="5562">
                <a:solidFill>
                  <a:srgbClr val="1B1B27"/>
                </a:solidFill>
                <a:latin typeface="Alexandria"/>
                <a:ea typeface="Alexandria"/>
                <a:cs typeface="Alexandria"/>
                <a:sym typeface="Alexandria"/>
              </a:rPr>
              <a:t>Insurance Customer Response Prediction</a:t>
            </a:r>
          </a:p>
        </p:txBody>
      </p:sp>
      <p:sp>
        <p:nvSpPr>
          <p:cNvPr name="TextBox 9" id="9"/>
          <p:cNvSpPr txBox="true"/>
          <p:nvPr/>
        </p:nvSpPr>
        <p:spPr>
          <a:xfrm rot="0">
            <a:off x="992238" y="5910411"/>
            <a:ext cx="9445526" cy="558404"/>
          </a:xfrm>
          <a:prstGeom prst="rect">
            <a:avLst/>
          </a:prstGeom>
        </p:spPr>
        <p:txBody>
          <a:bodyPr anchor="t" rtlCol="false" tIns="0" lIns="0" bIns="0" rIns="0">
            <a:spAutoFit/>
          </a:bodyPr>
          <a:lstStyle/>
          <a:p>
            <a:pPr algn="l">
              <a:lnSpc>
                <a:spcPts val="3562"/>
              </a:lnSpc>
            </a:pPr>
            <a:r>
              <a:rPr lang="en-US" sz="2187">
                <a:solidFill>
                  <a:srgbClr val="404155"/>
                </a:solidFill>
                <a:latin typeface="Arimo"/>
                <a:ea typeface="Arimo"/>
                <a:cs typeface="Arimo"/>
                <a:sym typeface="Arimo"/>
              </a:rPr>
              <a:t>Predicting Customer Interest in Insurance Policy Offers </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5C73E6"/>
            </a:solidFill>
            <a:ln w="12700">
              <a:solidFill>
                <a:srgbClr val="000000"/>
              </a:solidFill>
            </a:ln>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9F9FF"/>
            </a:solidFill>
            <a:ln w="12700">
              <a:solidFill>
                <a:srgbClr val="000000"/>
              </a:solidFill>
            </a:ln>
          </p:spPr>
        </p:sp>
      </p:grpSp>
      <p:sp>
        <p:nvSpPr>
          <p:cNvPr name="TextBox 6" id="6"/>
          <p:cNvSpPr txBox="true"/>
          <p:nvPr/>
        </p:nvSpPr>
        <p:spPr>
          <a:xfrm rot="0">
            <a:off x="525215" y="403175"/>
            <a:ext cx="3751957" cy="478483"/>
          </a:xfrm>
          <a:prstGeom prst="rect">
            <a:avLst/>
          </a:prstGeom>
        </p:spPr>
        <p:txBody>
          <a:bodyPr anchor="t" rtlCol="false" tIns="0" lIns="0" bIns="0" rIns="0">
            <a:spAutoFit/>
          </a:bodyPr>
          <a:lstStyle/>
          <a:p>
            <a:pPr algn="l">
              <a:lnSpc>
                <a:spcPts val="3687"/>
              </a:lnSpc>
            </a:pPr>
            <a:r>
              <a:rPr lang="en-US" sz="2937">
                <a:solidFill>
                  <a:srgbClr val="1B1B27"/>
                </a:solidFill>
                <a:latin typeface="Alexandria"/>
                <a:ea typeface="Alexandria"/>
                <a:cs typeface="Alexandria"/>
                <a:sym typeface="Alexandria"/>
              </a:rPr>
              <a:t>Results &amp; Insights</a:t>
            </a:r>
          </a:p>
        </p:txBody>
      </p:sp>
      <p:grpSp>
        <p:nvGrpSpPr>
          <p:cNvPr name="Group 7" id="7"/>
          <p:cNvGrpSpPr>
            <a:grpSpLocks noChangeAspect="true"/>
          </p:cNvGrpSpPr>
          <p:nvPr/>
        </p:nvGrpSpPr>
        <p:grpSpPr>
          <a:xfrm rot="0">
            <a:off x="525215" y="1275457"/>
            <a:ext cx="7563943" cy="1488579"/>
            <a:chOff x="0" y="0"/>
            <a:chExt cx="10167938" cy="2001043"/>
          </a:xfrm>
        </p:grpSpPr>
        <p:sp>
          <p:nvSpPr>
            <p:cNvPr name="Freeform 8" id="8" descr="preencoded.png"/>
            <p:cNvSpPr/>
            <p:nvPr/>
          </p:nvSpPr>
          <p:spPr>
            <a:xfrm flipH="false" flipV="false" rot="0">
              <a:off x="0" y="0"/>
              <a:ext cx="10168001" cy="2001012"/>
            </a:xfrm>
            <a:custGeom>
              <a:avLst/>
              <a:gdLst/>
              <a:ahLst/>
              <a:cxnLst/>
              <a:rect r="r" b="b" t="t" l="l"/>
              <a:pathLst>
                <a:path h="2001012" w="10168001">
                  <a:moveTo>
                    <a:pt x="0" y="0"/>
                  </a:moveTo>
                  <a:lnTo>
                    <a:pt x="10168001" y="0"/>
                  </a:lnTo>
                  <a:lnTo>
                    <a:pt x="10168001" y="2001012"/>
                  </a:lnTo>
                  <a:lnTo>
                    <a:pt x="0" y="2001012"/>
                  </a:lnTo>
                  <a:lnTo>
                    <a:pt x="0" y="0"/>
                  </a:lnTo>
                  <a:close/>
                </a:path>
              </a:pathLst>
            </a:custGeom>
            <a:blipFill>
              <a:blip r:embed="rId3"/>
              <a:stretch>
                <a:fillRect l="0" t="-115" r="0" b="-116"/>
              </a:stretch>
            </a:blipFill>
          </p:spPr>
        </p:sp>
      </p:grpSp>
      <p:sp>
        <p:nvSpPr>
          <p:cNvPr name="TextBox 9" id="9"/>
          <p:cNvSpPr txBox="true"/>
          <p:nvPr/>
        </p:nvSpPr>
        <p:spPr>
          <a:xfrm rot="0">
            <a:off x="544265" y="2754511"/>
            <a:ext cx="9491811" cy="801371"/>
          </a:xfrm>
          <a:prstGeom prst="rect">
            <a:avLst/>
          </a:prstGeom>
        </p:spPr>
        <p:txBody>
          <a:bodyPr anchor="t" rtlCol="false" tIns="0" lIns="0" bIns="0" rIns="0">
            <a:spAutoFit/>
          </a:bodyPr>
          <a:lstStyle/>
          <a:p>
            <a:pPr algn="l">
              <a:lnSpc>
                <a:spcPts val="3259"/>
              </a:lnSpc>
            </a:pPr>
            <a:r>
              <a:rPr lang="en-US" sz="2037">
                <a:solidFill>
                  <a:srgbClr val="4D4D4D"/>
                </a:solidFill>
                <a:latin typeface="Arimo"/>
                <a:ea typeface="Arimo"/>
                <a:cs typeface="Arimo"/>
                <a:sym typeface="Arimo"/>
              </a:rPr>
              <a:t>Logistic Regression gives highest recall. Random Forest gives highest accuracy but low recall</a:t>
            </a:r>
            <a:r>
              <a:rPr lang="en-US" sz="2037">
                <a:solidFill>
                  <a:srgbClr val="404155"/>
                </a:solidFill>
                <a:latin typeface="Arimo"/>
                <a:ea typeface="Arimo"/>
                <a:cs typeface="Arimo"/>
                <a:sym typeface="Arimo"/>
              </a:rPr>
              <a:t>.</a:t>
            </a:r>
          </a:p>
        </p:txBody>
      </p:sp>
      <p:sp>
        <p:nvSpPr>
          <p:cNvPr name="TextBox 10" id="10"/>
          <p:cNvSpPr txBox="true"/>
          <p:nvPr/>
        </p:nvSpPr>
        <p:spPr>
          <a:xfrm rot="0">
            <a:off x="9746153" y="823941"/>
            <a:ext cx="7379494" cy="373381"/>
          </a:xfrm>
          <a:prstGeom prst="rect">
            <a:avLst/>
          </a:prstGeom>
        </p:spPr>
        <p:txBody>
          <a:bodyPr anchor="t" rtlCol="false" tIns="0" lIns="0" bIns="0" rIns="0">
            <a:spAutoFit/>
          </a:bodyPr>
          <a:lstStyle/>
          <a:p>
            <a:pPr algn="l">
              <a:lnSpc>
                <a:spcPts val="2939"/>
              </a:lnSpc>
            </a:pPr>
            <a:r>
              <a:rPr lang="en-US" sz="1837" b="true">
                <a:solidFill>
                  <a:srgbClr val="404155"/>
                </a:solidFill>
                <a:latin typeface="Arimo Bold"/>
                <a:ea typeface="Arimo Bold"/>
                <a:cs typeface="Arimo Bold"/>
                <a:sym typeface="Arimo Bold"/>
              </a:rPr>
              <a:t>Tuned Random Forest (Selected Model)</a:t>
            </a:r>
          </a:p>
        </p:txBody>
      </p:sp>
      <p:sp>
        <p:nvSpPr>
          <p:cNvPr name="TextBox 11" id="11"/>
          <p:cNvSpPr txBox="true"/>
          <p:nvPr/>
        </p:nvSpPr>
        <p:spPr>
          <a:xfrm rot="0">
            <a:off x="10036076" y="1270445"/>
            <a:ext cx="7379494" cy="377826"/>
          </a:xfrm>
          <a:prstGeom prst="rect">
            <a:avLst/>
          </a:prstGeom>
        </p:spPr>
        <p:txBody>
          <a:bodyPr anchor="t" rtlCol="false" tIns="0" lIns="0" bIns="0" rIns="0">
            <a:spAutoFit/>
          </a:bodyPr>
          <a:lstStyle/>
          <a:p>
            <a:pPr algn="l">
              <a:lnSpc>
                <a:spcPts val="3099"/>
              </a:lnSpc>
            </a:pPr>
            <a:r>
              <a:rPr lang="en-US" sz="1937" b="true">
                <a:solidFill>
                  <a:srgbClr val="404155"/>
                </a:solidFill>
                <a:latin typeface="Arimo Bold"/>
                <a:ea typeface="Arimo Bold"/>
                <a:cs typeface="Arimo Bold"/>
                <a:sym typeface="Arimo Bold"/>
              </a:rPr>
              <a:t>Final Hyperparameters:</a:t>
            </a:r>
          </a:p>
        </p:txBody>
      </p:sp>
      <p:sp>
        <p:nvSpPr>
          <p:cNvPr name="TextBox 12" id="12"/>
          <p:cNvSpPr txBox="true"/>
          <p:nvPr/>
        </p:nvSpPr>
        <p:spPr>
          <a:xfrm rot="0">
            <a:off x="10081915" y="1650860"/>
            <a:ext cx="7379494" cy="394336"/>
          </a:xfrm>
          <a:prstGeom prst="rect">
            <a:avLst/>
          </a:prstGeom>
        </p:spPr>
        <p:txBody>
          <a:bodyPr anchor="t" rtlCol="false" tIns="0" lIns="0" bIns="0" rIns="0">
            <a:spAutoFit/>
          </a:bodyPr>
          <a:lstStyle/>
          <a:p>
            <a:pPr algn="l" marL="305392" indent="-152696" lvl="1">
              <a:lnSpc>
                <a:spcPts val="3374"/>
              </a:lnSpc>
              <a:buFont typeface="Arial"/>
              <a:buChar char="•"/>
            </a:pPr>
            <a:r>
              <a:rPr lang="en-US" sz="2024">
                <a:solidFill>
                  <a:srgbClr val="404155"/>
                </a:solidFill>
                <a:latin typeface="Arimo"/>
                <a:ea typeface="Arimo"/>
                <a:cs typeface="Arimo"/>
                <a:sym typeface="Arimo"/>
              </a:rPr>
              <a:t>n_estimators = 300</a:t>
            </a:r>
          </a:p>
        </p:txBody>
      </p:sp>
      <p:sp>
        <p:nvSpPr>
          <p:cNvPr name="TextBox 13" id="13"/>
          <p:cNvSpPr txBox="true"/>
          <p:nvPr/>
        </p:nvSpPr>
        <p:spPr>
          <a:xfrm rot="0">
            <a:off x="10036076" y="1963590"/>
            <a:ext cx="7379494" cy="484930"/>
          </a:xfrm>
          <a:prstGeom prst="rect">
            <a:avLst/>
          </a:prstGeom>
        </p:spPr>
        <p:txBody>
          <a:bodyPr anchor="t" rtlCol="false" tIns="0" lIns="0" bIns="0" rIns="0">
            <a:spAutoFit/>
          </a:bodyPr>
          <a:lstStyle/>
          <a:p>
            <a:pPr algn="l" marL="365715" indent="-182858" lvl="1">
              <a:lnSpc>
                <a:spcPts val="4041"/>
              </a:lnSpc>
              <a:buFont typeface="Arial"/>
              <a:buChar char="•"/>
            </a:pPr>
            <a:r>
              <a:rPr lang="en-US" sz="2424">
                <a:solidFill>
                  <a:srgbClr val="404155"/>
                </a:solidFill>
                <a:latin typeface="Arimo"/>
                <a:ea typeface="Arimo"/>
                <a:cs typeface="Arimo"/>
                <a:sym typeface="Arimo"/>
              </a:rPr>
              <a:t>max_depth = 20</a:t>
            </a:r>
          </a:p>
        </p:txBody>
      </p:sp>
      <p:sp>
        <p:nvSpPr>
          <p:cNvPr name="TextBox 14" id="14"/>
          <p:cNvSpPr txBox="true"/>
          <p:nvPr/>
        </p:nvSpPr>
        <p:spPr>
          <a:xfrm rot="0">
            <a:off x="10066734" y="2369700"/>
            <a:ext cx="7379494" cy="394336"/>
          </a:xfrm>
          <a:prstGeom prst="rect">
            <a:avLst/>
          </a:prstGeom>
        </p:spPr>
        <p:txBody>
          <a:bodyPr anchor="t" rtlCol="false" tIns="0" lIns="0" bIns="0" rIns="0">
            <a:spAutoFit/>
          </a:bodyPr>
          <a:lstStyle/>
          <a:p>
            <a:pPr algn="l" marL="305392" indent="-152696" lvl="1">
              <a:lnSpc>
                <a:spcPts val="3374"/>
              </a:lnSpc>
              <a:buFont typeface="Arial"/>
              <a:buChar char="•"/>
            </a:pPr>
            <a:r>
              <a:rPr lang="en-US" sz="2024">
                <a:solidFill>
                  <a:srgbClr val="404155"/>
                </a:solidFill>
                <a:latin typeface="Arimo"/>
                <a:ea typeface="Arimo"/>
                <a:cs typeface="Arimo"/>
                <a:sym typeface="Arimo"/>
              </a:rPr>
              <a:t>min_samples_split = 5</a:t>
            </a:r>
          </a:p>
        </p:txBody>
      </p:sp>
      <p:sp>
        <p:nvSpPr>
          <p:cNvPr name="TextBox 15" id="15"/>
          <p:cNvSpPr txBox="true"/>
          <p:nvPr/>
        </p:nvSpPr>
        <p:spPr>
          <a:xfrm rot="0">
            <a:off x="10036076" y="2648009"/>
            <a:ext cx="7379494" cy="394336"/>
          </a:xfrm>
          <a:prstGeom prst="rect">
            <a:avLst/>
          </a:prstGeom>
        </p:spPr>
        <p:txBody>
          <a:bodyPr anchor="t" rtlCol="false" tIns="0" lIns="0" bIns="0" rIns="0">
            <a:spAutoFit/>
          </a:bodyPr>
          <a:lstStyle/>
          <a:p>
            <a:pPr algn="l" marL="305392" indent="-152696" lvl="1">
              <a:lnSpc>
                <a:spcPts val="3374"/>
              </a:lnSpc>
              <a:buFont typeface="Arial"/>
              <a:buChar char="•"/>
            </a:pPr>
            <a:r>
              <a:rPr lang="en-US" sz="2024">
                <a:solidFill>
                  <a:srgbClr val="404155"/>
                </a:solidFill>
                <a:latin typeface="Arimo"/>
                <a:ea typeface="Arimo"/>
                <a:cs typeface="Arimo"/>
                <a:sym typeface="Arimo"/>
              </a:rPr>
              <a:t>min_samples_leaf = 2</a:t>
            </a:r>
          </a:p>
        </p:txBody>
      </p:sp>
      <p:sp>
        <p:nvSpPr>
          <p:cNvPr name="TextBox 16" id="16"/>
          <p:cNvSpPr txBox="true"/>
          <p:nvPr/>
        </p:nvSpPr>
        <p:spPr>
          <a:xfrm rot="0">
            <a:off x="10081915" y="2947095"/>
            <a:ext cx="7379494" cy="394336"/>
          </a:xfrm>
          <a:prstGeom prst="rect">
            <a:avLst/>
          </a:prstGeom>
        </p:spPr>
        <p:txBody>
          <a:bodyPr anchor="t" rtlCol="false" tIns="0" lIns="0" bIns="0" rIns="0">
            <a:spAutoFit/>
          </a:bodyPr>
          <a:lstStyle/>
          <a:p>
            <a:pPr algn="l" marL="305392" indent="-152696" lvl="1">
              <a:lnSpc>
                <a:spcPts val="3374"/>
              </a:lnSpc>
              <a:buFont typeface="Arial"/>
              <a:buChar char="•"/>
            </a:pPr>
            <a:r>
              <a:rPr lang="en-US" sz="2024">
                <a:solidFill>
                  <a:srgbClr val="404155"/>
                </a:solidFill>
                <a:latin typeface="Arimo"/>
                <a:ea typeface="Arimo"/>
                <a:cs typeface="Arimo"/>
                <a:sym typeface="Arimo"/>
              </a:rPr>
              <a:t>class_weight = balanced</a:t>
            </a:r>
          </a:p>
        </p:txBody>
      </p:sp>
      <p:sp>
        <p:nvSpPr>
          <p:cNvPr name="TextBox 17" id="17"/>
          <p:cNvSpPr txBox="true"/>
          <p:nvPr/>
        </p:nvSpPr>
        <p:spPr>
          <a:xfrm rot="0">
            <a:off x="10136982" y="3274756"/>
            <a:ext cx="7379494" cy="390738"/>
          </a:xfrm>
          <a:prstGeom prst="rect">
            <a:avLst/>
          </a:prstGeom>
        </p:spPr>
        <p:txBody>
          <a:bodyPr anchor="t" rtlCol="false" tIns="0" lIns="0" bIns="0" rIns="0">
            <a:spAutoFit/>
          </a:bodyPr>
          <a:lstStyle/>
          <a:p>
            <a:pPr algn="l" marL="290311" indent="-145156" lvl="1">
              <a:lnSpc>
                <a:spcPts val="3208"/>
              </a:lnSpc>
              <a:buFont typeface="Arial"/>
              <a:buChar char="•"/>
            </a:pPr>
            <a:r>
              <a:rPr lang="en-US" sz="1924">
                <a:solidFill>
                  <a:srgbClr val="404155"/>
                </a:solidFill>
                <a:latin typeface="Arimo"/>
                <a:ea typeface="Arimo"/>
                <a:cs typeface="Arimo"/>
                <a:sym typeface="Arimo"/>
              </a:rPr>
              <a:t>threshold = </a:t>
            </a:r>
            <a:r>
              <a:rPr lang="en-US" b="true" sz="1924">
                <a:solidFill>
                  <a:srgbClr val="404155"/>
                </a:solidFill>
                <a:latin typeface="Arimo Bold"/>
                <a:ea typeface="Arimo Bold"/>
                <a:cs typeface="Arimo Bold"/>
                <a:sym typeface="Arimo Bold"/>
              </a:rPr>
              <a:t>0.20</a:t>
            </a:r>
          </a:p>
        </p:txBody>
      </p:sp>
      <p:sp>
        <p:nvSpPr>
          <p:cNvPr name="TextBox 18" id="18"/>
          <p:cNvSpPr txBox="true"/>
          <p:nvPr/>
        </p:nvSpPr>
        <p:spPr>
          <a:xfrm rot="0">
            <a:off x="478184" y="3470158"/>
            <a:ext cx="17237571" cy="377826"/>
          </a:xfrm>
          <a:prstGeom prst="rect">
            <a:avLst/>
          </a:prstGeom>
        </p:spPr>
        <p:txBody>
          <a:bodyPr anchor="t" rtlCol="false" tIns="0" lIns="0" bIns="0" rIns="0">
            <a:spAutoFit/>
          </a:bodyPr>
          <a:lstStyle/>
          <a:p>
            <a:pPr algn="l">
              <a:lnSpc>
                <a:spcPts val="3099"/>
              </a:lnSpc>
            </a:pPr>
            <a:r>
              <a:rPr lang="en-US" sz="1937" b="true">
                <a:solidFill>
                  <a:srgbClr val="404155"/>
                </a:solidFill>
                <a:latin typeface="Arimo Bold"/>
                <a:ea typeface="Arimo Bold"/>
                <a:cs typeface="Arimo Bold"/>
                <a:sym typeface="Arimo Bold"/>
              </a:rPr>
              <a:t>Threshold Selection Summary:</a:t>
            </a:r>
          </a:p>
        </p:txBody>
      </p:sp>
      <p:grpSp>
        <p:nvGrpSpPr>
          <p:cNvPr name="Group 19" id="19"/>
          <p:cNvGrpSpPr/>
          <p:nvPr/>
        </p:nvGrpSpPr>
        <p:grpSpPr>
          <a:xfrm rot="0">
            <a:off x="520453" y="4388941"/>
            <a:ext cx="17247096" cy="1549896"/>
            <a:chOff x="0" y="0"/>
            <a:chExt cx="22996128" cy="2066528"/>
          </a:xfrm>
        </p:grpSpPr>
        <p:sp>
          <p:nvSpPr>
            <p:cNvPr name="Freeform 20" id="20"/>
            <p:cNvSpPr/>
            <p:nvPr/>
          </p:nvSpPr>
          <p:spPr>
            <a:xfrm flipH="false" flipV="false" rot="0">
              <a:off x="0" y="0"/>
              <a:ext cx="22996144" cy="2066591"/>
            </a:xfrm>
            <a:custGeom>
              <a:avLst/>
              <a:gdLst/>
              <a:ahLst/>
              <a:cxnLst/>
              <a:rect r="r" b="b" t="t" l="l"/>
              <a:pathLst>
                <a:path h="2066591" w="22996144">
                  <a:moveTo>
                    <a:pt x="0" y="78525"/>
                  </a:moveTo>
                  <a:cubicBezTo>
                    <a:pt x="0" y="35072"/>
                    <a:pt x="40640" y="0"/>
                    <a:pt x="90805" y="0"/>
                  </a:cubicBezTo>
                  <a:lnTo>
                    <a:pt x="22905338" y="0"/>
                  </a:lnTo>
                  <a:lnTo>
                    <a:pt x="22905338" y="5514"/>
                  </a:lnTo>
                  <a:lnTo>
                    <a:pt x="22905338" y="0"/>
                  </a:lnTo>
                  <a:cubicBezTo>
                    <a:pt x="22955503" y="0"/>
                    <a:pt x="22996144" y="35072"/>
                    <a:pt x="22996144" y="78525"/>
                  </a:cubicBezTo>
                  <a:lnTo>
                    <a:pt x="22989794" y="78525"/>
                  </a:lnTo>
                  <a:lnTo>
                    <a:pt x="22996144" y="78525"/>
                  </a:lnTo>
                  <a:lnTo>
                    <a:pt x="22996144" y="1988057"/>
                  </a:lnTo>
                  <a:lnTo>
                    <a:pt x="22989794" y="1988057"/>
                  </a:lnTo>
                  <a:lnTo>
                    <a:pt x="22996144" y="1988057"/>
                  </a:lnTo>
                  <a:cubicBezTo>
                    <a:pt x="22996144" y="2031401"/>
                    <a:pt x="22955503" y="2066591"/>
                    <a:pt x="22905338" y="2066591"/>
                  </a:cubicBezTo>
                  <a:lnTo>
                    <a:pt x="22905338" y="2061068"/>
                  </a:lnTo>
                  <a:lnTo>
                    <a:pt x="22905338" y="2066591"/>
                  </a:lnTo>
                  <a:lnTo>
                    <a:pt x="90805" y="2066591"/>
                  </a:lnTo>
                  <a:lnTo>
                    <a:pt x="90805" y="2061068"/>
                  </a:lnTo>
                  <a:lnTo>
                    <a:pt x="90805" y="2066591"/>
                  </a:lnTo>
                  <a:cubicBezTo>
                    <a:pt x="40640" y="2066591"/>
                    <a:pt x="0" y="2031511"/>
                    <a:pt x="0" y="1988057"/>
                  </a:cubicBezTo>
                  <a:lnTo>
                    <a:pt x="0" y="78525"/>
                  </a:lnTo>
                  <a:lnTo>
                    <a:pt x="6350" y="78525"/>
                  </a:lnTo>
                  <a:lnTo>
                    <a:pt x="0" y="78525"/>
                  </a:lnTo>
                  <a:moveTo>
                    <a:pt x="12700" y="78525"/>
                  </a:moveTo>
                  <a:lnTo>
                    <a:pt x="12700" y="1988057"/>
                  </a:lnTo>
                  <a:lnTo>
                    <a:pt x="6350" y="1988057"/>
                  </a:lnTo>
                  <a:lnTo>
                    <a:pt x="12700" y="1988057"/>
                  </a:lnTo>
                  <a:cubicBezTo>
                    <a:pt x="12700" y="2025335"/>
                    <a:pt x="47625" y="2055554"/>
                    <a:pt x="90805" y="2055554"/>
                  </a:cubicBezTo>
                  <a:lnTo>
                    <a:pt x="22905338" y="2055554"/>
                  </a:lnTo>
                  <a:cubicBezTo>
                    <a:pt x="22948519" y="2055554"/>
                    <a:pt x="22983444" y="2025335"/>
                    <a:pt x="22983444" y="1988057"/>
                  </a:cubicBezTo>
                  <a:lnTo>
                    <a:pt x="22983444" y="78525"/>
                  </a:lnTo>
                  <a:cubicBezTo>
                    <a:pt x="22983444" y="41248"/>
                    <a:pt x="22948519" y="11029"/>
                    <a:pt x="22905338" y="11029"/>
                  </a:cubicBezTo>
                  <a:lnTo>
                    <a:pt x="90805" y="11029"/>
                  </a:lnTo>
                  <a:lnTo>
                    <a:pt x="90805" y="5514"/>
                  </a:lnTo>
                  <a:lnTo>
                    <a:pt x="90805" y="11029"/>
                  </a:lnTo>
                  <a:cubicBezTo>
                    <a:pt x="47625" y="11029"/>
                    <a:pt x="12700" y="41248"/>
                    <a:pt x="12700" y="78525"/>
                  </a:cubicBezTo>
                  <a:close/>
                </a:path>
              </a:pathLst>
            </a:custGeom>
            <a:solidFill>
              <a:srgbClr val="000000">
                <a:alpha val="392"/>
              </a:srgbClr>
            </a:solidFill>
            <a:ln w="12700">
              <a:solidFill>
                <a:srgbClr val="000000"/>
              </a:solidFill>
            </a:ln>
          </p:spPr>
        </p:sp>
      </p:grpSp>
      <p:grpSp>
        <p:nvGrpSpPr>
          <p:cNvPr name="Group 21" id="21"/>
          <p:cNvGrpSpPr/>
          <p:nvPr/>
        </p:nvGrpSpPr>
        <p:grpSpPr>
          <a:xfrm rot="0">
            <a:off x="539352" y="3822583"/>
            <a:ext cx="17232809" cy="439407"/>
            <a:chOff x="0" y="0"/>
            <a:chExt cx="22958028" cy="585390"/>
          </a:xfrm>
        </p:grpSpPr>
        <p:sp>
          <p:nvSpPr>
            <p:cNvPr name="Freeform 22" id="22"/>
            <p:cNvSpPr/>
            <p:nvPr/>
          </p:nvSpPr>
          <p:spPr>
            <a:xfrm flipH="false" flipV="false" rot="0">
              <a:off x="0" y="0"/>
              <a:ext cx="22958044" cy="585343"/>
            </a:xfrm>
            <a:custGeom>
              <a:avLst/>
              <a:gdLst/>
              <a:ahLst/>
              <a:cxnLst/>
              <a:rect r="r" b="b" t="t" l="l"/>
              <a:pathLst>
                <a:path h="585343" w="22958044">
                  <a:moveTo>
                    <a:pt x="0" y="0"/>
                  </a:moveTo>
                  <a:lnTo>
                    <a:pt x="22958044" y="0"/>
                  </a:lnTo>
                  <a:lnTo>
                    <a:pt x="22958044" y="585343"/>
                  </a:lnTo>
                  <a:lnTo>
                    <a:pt x="0" y="585343"/>
                  </a:lnTo>
                  <a:close/>
                </a:path>
              </a:pathLst>
            </a:custGeom>
            <a:solidFill>
              <a:srgbClr val="FFFFFF">
                <a:alpha val="0"/>
              </a:srgbClr>
            </a:solidFill>
            <a:ln w="12700">
              <a:solidFill>
                <a:srgbClr val="000000"/>
              </a:solidFill>
            </a:ln>
          </p:spPr>
        </p:sp>
      </p:grpSp>
      <p:sp>
        <p:nvSpPr>
          <p:cNvPr name="TextBox 23" id="23"/>
          <p:cNvSpPr txBox="true"/>
          <p:nvPr/>
        </p:nvSpPr>
        <p:spPr>
          <a:xfrm rot="0">
            <a:off x="525215" y="3897065"/>
            <a:ext cx="3453854" cy="377614"/>
          </a:xfrm>
          <a:prstGeom prst="rect">
            <a:avLst/>
          </a:prstGeom>
        </p:spPr>
        <p:txBody>
          <a:bodyPr anchor="t" rtlCol="false" tIns="0" lIns="0" bIns="0" rIns="0">
            <a:spAutoFit/>
          </a:bodyPr>
          <a:lstStyle/>
          <a:p>
            <a:pPr algn="l">
              <a:lnSpc>
                <a:spcPts val="3041"/>
              </a:lnSpc>
            </a:pPr>
            <a:r>
              <a:rPr lang="en-US" sz="1824">
                <a:solidFill>
                  <a:srgbClr val="404155"/>
                </a:solidFill>
                <a:latin typeface="Arimo"/>
                <a:ea typeface="Arimo"/>
                <a:cs typeface="Arimo"/>
                <a:sym typeface="Arimo"/>
              </a:rPr>
              <a:t>Threshold</a:t>
            </a:r>
          </a:p>
        </p:txBody>
      </p:sp>
      <p:sp>
        <p:nvSpPr>
          <p:cNvPr name="TextBox 24" id="24"/>
          <p:cNvSpPr txBox="true"/>
          <p:nvPr/>
        </p:nvSpPr>
        <p:spPr>
          <a:xfrm rot="0">
            <a:off x="4448473" y="3897065"/>
            <a:ext cx="3958829" cy="377614"/>
          </a:xfrm>
          <a:prstGeom prst="rect">
            <a:avLst/>
          </a:prstGeom>
        </p:spPr>
        <p:txBody>
          <a:bodyPr anchor="t" rtlCol="false" tIns="0" lIns="0" bIns="0" rIns="0">
            <a:spAutoFit/>
          </a:bodyPr>
          <a:lstStyle/>
          <a:p>
            <a:pPr algn="l">
              <a:lnSpc>
                <a:spcPts val="3041"/>
              </a:lnSpc>
            </a:pPr>
            <a:r>
              <a:rPr lang="en-US" sz="1824">
                <a:solidFill>
                  <a:srgbClr val="404155"/>
                </a:solidFill>
                <a:latin typeface="Arimo"/>
                <a:ea typeface="Arimo"/>
                <a:cs typeface="Arimo"/>
                <a:sym typeface="Arimo"/>
              </a:rPr>
              <a:t>Recall</a:t>
            </a:r>
          </a:p>
        </p:txBody>
      </p:sp>
      <p:sp>
        <p:nvSpPr>
          <p:cNvPr name="TextBox 25" id="25"/>
          <p:cNvSpPr txBox="true"/>
          <p:nvPr/>
        </p:nvSpPr>
        <p:spPr>
          <a:xfrm rot="0">
            <a:off x="8716864" y="3906590"/>
            <a:ext cx="4268838" cy="341842"/>
          </a:xfrm>
          <a:prstGeom prst="rect">
            <a:avLst/>
          </a:prstGeom>
        </p:spPr>
        <p:txBody>
          <a:bodyPr anchor="t" rtlCol="false" tIns="0" lIns="0" bIns="0" rIns="0">
            <a:spAutoFit/>
          </a:bodyPr>
          <a:lstStyle/>
          <a:p>
            <a:pPr algn="l">
              <a:lnSpc>
                <a:spcPts val="2708"/>
              </a:lnSpc>
            </a:pPr>
            <a:r>
              <a:rPr lang="en-US" sz="1624">
                <a:solidFill>
                  <a:srgbClr val="404155"/>
                </a:solidFill>
                <a:latin typeface="Arimo"/>
                <a:ea typeface="Arimo"/>
                <a:cs typeface="Arimo"/>
                <a:sym typeface="Arimo"/>
              </a:rPr>
              <a:t>Precision</a:t>
            </a:r>
          </a:p>
        </p:txBody>
      </p:sp>
      <p:sp>
        <p:nvSpPr>
          <p:cNvPr name="TextBox 26" id="26"/>
          <p:cNvSpPr txBox="true"/>
          <p:nvPr/>
        </p:nvSpPr>
        <p:spPr>
          <a:xfrm rot="0">
            <a:off x="13295262" y="3906590"/>
            <a:ext cx="4307979" cy="341842"/>
          </a:xfrm>
          <a:prstGeom prst="rect">
            <a:avLst/>
          </a:prstGeom>
        </p:spPr>
        <p:txBody>
          <a:bodyPr anchor="t" rtlCol="false" tIns="0" lIns="0" bIns="0" rIns="0">
            <a:spAutoFit/>
          </a:bodyPr>
          <a:lstStyle/>
          <a:p>
            <a:pPr algn="l">
              <a:lnSpc>
                <a:spcPts val="2708"/>
              </a:lnSpc>
            </a:pPr>
            <a:r>
              <a:rPr lang="en-US" sz="1624">
                <a:solidFill>
                  <a:srgbClr val="404155"/>
                </a:solidFill>
                <a:latin typeface="Arimo"/>
                <a:ea typeface="Arimo"/>
                <a:cs typeface="Arimo"/>
                <a:sym typeface="Arimo"/>
              </a:rPr>
              <a:t>F1</a:t>
            </a:r>
          </a:p>
        </p:txBody>
      </p:sp>
      <p:grpSp>
        <p:nvGrpSpPr>
          <p:cNvPr name="Group 27" id="27"/>
          <p:cNvGrpSpPr/>
          <p:nvPr/>
        </p:nvGrpSpPr>
        <p:grpSpPr>
          <a:xfrm rot="0">
            <a:off x="534740" y="4341316"/>
            <a:ext cx="17218521" cy="439043"/>
            <a:chOff x="0" y="0"/>
            <a:chExt cx="22958028" cy="585390"/>
          </a:xfrm>
        </p:grpSpPr>
        <p:sp>
          <p:nvSpPr>
            <p:cNvPr name="Freeform 28" id="28"/>
            <p:cNvSpPr/>
            <p:nvPr/>
          </p:nvSpPr>
          <p:spPr>
            <a:xfrm flipH="false" flipV="false" rot="0">
              <a:off x="0" y="0"/>
              <a:ext cx="22958044" cy="585343"/>
            </a:xfrm>
            <a:custGeom>
              <a:avLst/>
              <a:gdLst/>
              <a:ahLst/>
              <a:cxnLst/>
              <a:rect r="r" b="b" t="t" l="l"/>
              <a:pathLst>
                <a:path h="585343" w="22958044">
                  <a:moveTo>
                    <a:pt x="0" y="0"/>
                  </a:moveTo>
                  <a:lnTo>
                    <a:pt x="22958044" y="0"/>
                  </a:lnTo>
                  <a:lnTo>
                    <a:pt x="22958044" y="585343"/>
                  </a:lnTo>
                  <a:lnTo>
                    <a:pt x="0" y="585343"/>
                  </a:lnTo>
                  <a:close/>
                </a:path>
              </a:pathLst>
            </a:custGeom>
            <a:solidFill>
              <a:srgbClr val="000000">
                <a:alpha val="0"/>
              </a:srgbClr>
            </a:solidFill>
            <a:ln w="12700">
              <a:solidFill>
                <a:srgbClr val="000000"/>
              </a:solidFill>
            </a:ln>
          </p:spPr>
        </p:sp>
      </p:grpSp>
      <p:sp>
        <p:nvSpPr>
          <p:cNvPr name="TextBox 29" id="29"/>
          <p:cNvSpPr txBox="true"/>
          <p:nvPr/>
        </p:nvSpPr>
        <p:spPr>
          <a:xfrm rot="0">
            <a:off x="685056" y="4326582"/>
            <a:ext cx="3453854" cy="462282"/>
          </a:xfrm>
          <a:prstGeom prst="rect">
            <a:avLst/>
          </a:prstGeom>
        </p:spPr>
        <p:txBody>
          <a:bodyPr anchor="t" rtlCol="false" tIns="0" lIns="0" bIns="0" rIns="0">
            <a:spAutoFit/>
          </a:bodyPr>
          <a:lstStyle/>
          <a:p>
            <a:pPr algn="l">
              <a:lnSpc>
                <a:spcPts val="3874"/>
              </a:lnSpc>
            </a:pPr>
            <a:r>
              <a:rPr lang="en-US" sz="2324">
                <a:solidFill>
                  <a:srgbClr val="404155"/>
                </a:solidFill>
                <a:latin typeface="Arimo"/>
                <a:ea typeface="Arimo"/>
                <a:cs typeface="Arimo"/>
                <a:sym typeface="Arimo"/>
              </a:rPr>
              <a:t>0.10</a:t>
            </a:r>
          </a:p>
        </p:txBody>
      </p:sp>
      <p:sp>
        <p:nvSpPr>
          <p:cNvPr name="TextBox 30" id="30"/>
          <p:cNvSpPr txBox="true"/>
          <p:nvPr/>
        </p:nvSpPr>
        <p:spPr>
          <a:xfrm rot="0">
            <a:off x="4448473" y="4336107"/>
            <a:ext cx="3958829" cy="390738"/>
          </a:xfrm>
          <a:prstGeom prst="rect">
            <a:avLst/>
          </a:prstGeom>
        </p:spPr>
        <p:txBody>
          <a:bodyPr anchor="t" rtlCol="false" tIns="0" lIns="0" bIns="0" rIns="0">
            <a:spAutoFit/>
          </a:bodyPr>
          <a:lstStyle/>
          <a:p>
            <a:pPr algn="l">
              <a:lnSpc>
                <a:spcPts val="3208"/>
              </a:lnSpc>
            </a:pPr>
            <a:r>
              <a:rPr lang="en-US" sz="1924">
                <a:solidFill>
                  <a:srgbClr val="404155"/>
                </a:solidFill>
                <a:latin typeface="Arimo"/>
                <a:ea typeface="Arimo"/>
                <a:cs typeface="Arimo"/>
                <a:sym typeface="Arimo"/>
              </a:rPr>
              <a:t>0.984</a:t>
            </a:r>
          </a:p>
        </p:txBody>
      </p:sp>
      <p:sp>
        <p:nvSpPr>
          <p:cNvPr name="TextBox 31" id="31"/>
          <p:cNvSpPr txBox="true"/>
          <p:nvPr/>
        </p:nvSpPr>
        <p:spPr>
          <a:xfrm rot="0">
            <a:off x="8716864" y="4336107"/>
            <a:ext cx="4268838" cy="390738"/>
          </a:xfrm>
          <a:prstGeom prst="rect">
            <a:avLst/>
          </a:prstGeom>
        </p:spPr>
        <p:txBody>
          <a:bodyPr anchor="t" rtlCol="false" tIns="0" lIns="0" bIns="0" rIns="0">
            <a:spAutoFit/>
          </a:bodyPr>
          <a:lstStyle/>
          <a:p>
            <a:pPr algn="l">
              <a:lnSpc>
                <a:spcPts val="3208"/>
              </a:lnSpc>
            </a:pPr>
            <a:r>
              <a:rPr lang="en-US" sz="1924">
                <a:solidFill>
                  <a:srgbClr val="404155"/>
                </a:solidFill>
                <a:latin typeface="Arimo"/>
                <a:ea typeface="Arimo"/>
                <a:cs typeface="Arimo"/>
                <a:sym typeface="Arimo"/>
              </a:rPr>
              <a:t>0.245</a:t>
            </a:r>
          </a:p>
        </p:txBody>
      </p:sp>
      <p:sp>
        <p:nvSpPr>
          <p:cNvPr name="TextBox 32" id="32"/>
          <p:cNvSpPr txBox="true"/>
          <p:nvPr/>
        </p:nvSpPr>
        <p:spPr>
          <a:xfrm rot="0">
            <a:off x="13295262" y="4336107"/>
            <a:ext cx="4307979" cy="377614"/>
          </a:xfrm>
          <a:prstGeom prst="rect">
            <a:avLst/>
          </a:prstGeom>
        </p:spPr>
        <p:txBody>
          <a:bodyPr anchor="t" rtlCol="false" tIns="0" lIns="0" bIns="0" rIns="0">
            <a:spAutoFit/>
          </a:bodyPr>
          <a:lstStyle/>
          <a:p>
            <a:pPr algn="l">
              <a:lnSpc>
                <a:spcPts val="3041"/>
              </a:lnSpc>
            </a:pPr>
            <a:r>
              <a:rPr lang="en-US" sz="1824">
                <a:solidFill>
                  <a:srgbClr val="404155"/>
                </a:solidFill>
                <a:latin typeface="Arimo"/>
                <a:ea typeface="Arimo"/>
                <a:cs typeface="Arimo"/>
                <a:sym typeface="Arimo"/>
              </a:rPr>
              <a:t>0.392</a:t>
            </a:r>
          </a:p>
        </p:txBody>
      </p:sp>
      <p:grpSp>
        <p:nvGrpSpPr>
          <p:cNvPr name="Group 33" id="33"/>
          <p:cNvGrpSpPr/>
          <p:nvPr/>
        </p:nvGrpSpPr>
        <p:grpSpPr>
          <a:xfrm rot="0">
            <a:off x="534740" y="4780360"/>
            <a:ext cx="17218521" cy="439042"/>
            <a:chOff x="0" y="0"/>
            <a:chExt cx="22958028" cy="585390"/>
          </a:xfrm>
        </p:grpSpPr>
        <p:sp>
          <p:nvSpPr>
            <p:cNvPr name="Freeform 34" id="34"/>
            <p:cNvSpPr/>
            <p:nvPr/>
          </p:nvSpPr>
          <p:spPr>
            <a:xfrm flipH="false" flipV="false" rot="0">
              <a:off x="0" y="0"/>
              <a:ext cx="22958044" cy="585343"/>
            </a:xfrm>
            <a:custGeom>
              <a:avLst/>
              <a:gdLst/>
              <a:ahLst/>
              <a:cxnLst/>
              <a:rect r="r" b="b" t="t" l="l"/>
              <a:pathLst>
                <a:path h="585343" w="22958044">
                  <a:moveTo>
                    <a:pt x="0" y="0"/>
                  </a:moveTo>
                  <a:lnTo>
                    <a:pt x="22958044" y="0"/>
                  </a:lnTo>
                  <a:lnTo>
                    <a:pt x="22958044" y="585343"/>
                  </a:lnTo>
                  <a:lnTo>
                    <a:pt x="0" y="585343"/>
                  </a:lnTo>
                  <a:close/>
                </a:path>
              </a:pathLst>
            </a:custGeom>
            <a:solidFill>
              <a:srgbClr val="FFFFFF">
                <a:alpha val="0"/>
              </a:srgbClr>
            </a:solidFill>
            <a:ln w="12700">
              <a:solidFill>
                <a:srgbClr val="000000"/>
              </a:solidFill>
            </a:ln>
          </p:spPr>
        </p:sp>
      </p:grpSp>
      <p:sp>
        <p:nvSpPr>
          <p:cNvPr name="TextBox 35" id="35"/>
          <p:cNvSpPr txBox="true"/>
          <p:nvPr/>
        </p:nvSpPr>
        <p:spPr>
          <a:xfrm rot="0">
            <a:off x="685056" y="4756100"/>
            <a:ext cx="3453854" cy="484930"/>
          </a:xfrm>
          <a:prstGeom prst="rect">
            <a:avLst/>
          </a:prstGeom>
        </p:spPr>
        <p:txBody>
          <a:bodyPr anchor="t" rtlCol="false" tIns="0" lIns="0" bIns="0" rIns="0">
            <a:spAutoFit/>
          </a:bodyPr>
          <a:lstStyle/>
          <a:p>
            <a:pPr algn="l">
              <a:lnSpc>
                <a:spcPts val="4041"/>
              </a:lnSpc>
            </a:pPr>
            <a:r>
              <a:rPr lang="en-US" sz="2424">
                <a:solidFill>
                  <a:srgbClr val="404155"/>
                </a:solidFill>
                <a:latin typeface="Arimo"/>
                <a:ea typeface="Arimo"/>
                <a:cs typeface="Arimo"/>
                <a:sym typeface="Arimo"/>
              </a:rPr>
              <a:t>0.20</a:t>
            </a:r>
          </a:p>
        </p:txBody>
      </p:sp>
      <p:sp>
        <p:nvSpPr>
          <p:cNvPr name="TextBox 36" id="36"/>
          <p:cNvSpPr txBox="true"/>
          <p:nvPr/>
        </p:nvSpPr>
        <p:spPr>
          <a:xfrm rot="0">
            <a:off x="4448473" y="4775150"/>
            <a:ext cx="3958829" cy="390738"/>
          </a:xfrm>
          <a:prstGeom prst="rect">
            <a:avLst/>
          </a:prstGeom>
        </p:spPr>
        <p:txBody>
          <a:bodyPr anchor="t" rtlCol="false" tIns="0" lIns="0" bIns="0" rIns="0">
            <a:spAutoFit/>
          </a:bodyPr>
          <a:lstStyle/>
          <a:p>
            <a:pPr algn="l">
              <a:lnSpc>
                <a:spcPts val="3208"/>
              </a:lnSpc>
            </a:pPr>
            <a:r>
              <a:rPr lang="en-US" sz="1924">
                <a:solidFill>
                  <a:srgbClr val="404155"/>
                </a:solidFill>
                <a:latin typeface="Arimo"/>
                <a:ea typeface="Arimo"/>
                <a:cs typeface="Arimo"/>
                <a:sym typeface="Arimo"/>
              </a:rPr>
              <a:t>0.968</a:t>
            </a:r>
          </a:p>
        </p:txBody>
      </p:sp>
      <p:sp>
        <p:nvSpPr>
          <p:cNvPr name="TextBox 37" id="37"/>
          <p:cNvSpPr txBox="true"/>
          <p:nvPr/>
        </p:nvSpPr>
        <p:spPr>
          <a:xfrm rot="0">
            <a:off x="8716864" y="4775150"/>
            <a:ext cx="4268838" cy="390738"/>
          </a:xfrm>
          <a:prstGeom prst="rect">
            <a:avLst/>
          </a:prstGeom>
        </p:spPr>
        <p:txBody>
          <a:bodyPr anchor="t" rtlCol="false" tIns="0" lIns="0" bIns="0" rIns="0">
            <a:spAutoFit/>
          </a:bodyPr>
          <a:lstStyle/>
          <a:p>
            <a:pPr algn="l">
              <a:lnSpc>
                <a:spcPts val="3208"/>
              </a:lnSpc>
            </a:pPr>
            <a:r>
              <a:rPr lang="en-US" sz="1924">
                <a:solidFill>
                  <a:srgbClr val="404155"/>
                </a:solidFill>
                <a:latin typeface="Arimo"/>
                <a:ea typeface="Arimo"/>
                <a:cs typeface="Arimo"/>
                <a:sym typeface="Arimo"/>
              </a:rPr>
              <a:t>0.262</a:t>
            </a:r>
          </a:p>
        </p:txBody>
      </p:sp>
      <p:sp>
        <p:nvSpPr>
          <p:cNvPr name="TextBox 38" id="38"/>
          <p:cNvSpPr txBox="true"/>
          <p:nvPr/>
        </p:nvSpPr>
        <p:spPr>
          <a:xfrm rot="0">
            <a:off x="13295262" y="4775150"/>
            <a:ext cx="4307979" cy="390738"/>
          </a:xfrm>
          <a:prstGeom prst="rect">
            <a:avLst/>
          </a:prstGeom>
        </p:spPr>
        <p:txBody>
          <a:bodyPr anchor="t" rtlCol="false" tIns="0" lIns="0" bIns="0" rIns="0">
            <a:spAutoFit/>
          </a:bodyPr>
          <a:lstStyle/>
          <a:p>
            <a:pPr algn="l">
              <a:lnSpc>
                <a:spcPts val="3208"/>
              </a:lnSpc>
            </a:pPr>
            <a:r>
              <a:rPr lang="en-US" sz="1924">
                <a:solidFill>
                  <a:srgbClr val="404155"/>
                </a:solidFill>
                <a:latin typeface="Arimo"/>
                <a:ea typeface="Arimo"/>
                <a:cs typeface="Arimo"/>
                <a:sym typeface="Arimo"/>
              </a:rPr>
              <a:t>0.412</a:t>
            </a:r>
          </a:p>
        </p:txBody>
      </p:sp>
      <p:grpSp>
        <p:nvGrpSpPr>
          <p:cNvPr name="Group 39" id="39"/>
          <p:cNvGrpSpPr/>
          <p:nvPr/>
        </p:nvGrpSpPr>
        <p:grpSpPr>
          <a:xfrm rot="0">
            <a:off x="534740" y="5219402"/>
            <a:ext cx="17218521" cy="439042"/>
            <a:chOff x="0" y="0"/>
            <a:chExt cx="22958028" cy="585390"/>
          </a:xfrm>
        </p:grpSpPr>
        <p:sp>
          <p:nvSpPr>
            <p:cNvPr name="Freeform 40" id="40"/>
            <p:cNvSpPr/>
            <p:nvPr/>
          </p:nvSpPr>
          <p:spPr>
            <a:xfrm flipH="false" flipV="false" rot="0">
              <a:off x="0" y="0"/>
              <a:ext cx="22958044" cy="585343"/>
            </a:xfrm>
            <a:custGeom>
              <a:avLst/>
              <a:gdLst/>
              <a:ahLst/>
              <a:cxnLst/>
              <a:rect r="r" b="b" t="t" l="l"/>
              <a:pathLst>
                <a:path h="585343" w="22958044">
                  <a:moveTo>
                    <a:pt x="0" y="0"/>
                  </a:moveTo>
                  <a:lnTo>
                    <a:pt x="22958044" y="0"/>
                  </a:lnTo>
                  <a:lnTo>
                    <a:pt x="22958044" y="585343"/>
                  </a:lnTo>
                  <a:lnTo>
                    <a:pt x="0" y="585343"/>
                  </a:lnTo>
                  <a:close/>
                </a:path>
              </a:pathLst>
            </a:custGeom>
            <a:solidFill>
              <a:srgbClr val="000000">
                <a:alpha val="0"/>
              </a:srgbClr>
            </a:solidFill>
            <a:ln w="12700">
              <a:solidFill>
                <a:srgbClr val="000000"/>
              </a:solidFill>
            </a:ln>
          </p:spPr>
        </p:sp>
      </p:grpSp>
      <p:sp>
        <p:nvSpPr>
          <p:cNvPr name="TextBox 41" id="41"/>
          <p:cNvSpPr txBox="true"/>
          <p:nvPr/>
        </p:nvSpPr>
        <p:spPr>
          <a:xfrm rot="0">
            <a:off x="708869" y="5195144"/>
            <a:ext cx="3453854" cy="484930"/>
          </a:xfrm>
          <a:prstGeom prst="rect">
            <a:avLst/>
          </a:prstGeom>
        </p:spPr>
        <p:txBody>
          <a:bodyPr anchor="t" rtlCol="false" tIns="0" lIns="0" bIns="0" rIns="0">
            <a:spAutoFit/>
          </a:bodyPr>
          <a:lstStyle/>
          <a:p>
            <a:pPr algn="l">
              <a:lnSpc>
                <a:spcPts val="4041"/>
              </a:lnSpc>
            </a:pPr>
            <a:r>
              <a:rPr lang="en-US" sz="2424">
                <a:solidFill>
                  <a:srgbClr val="404155"/>
                </a:solidFill>
                <a:latin typeface="Arimo"/>
                <a:ea typeface="Arimo"/>
                <a:cs typeface="Arimo"/>
                <a:sym typeface="Arimo"/>
              </a:rPr>
              <a:t>0.30</a:t>
            </a:r>
          </a:p>
        </p:txBody>
      </p:sp>
      <p:sp>
        <p:nvSpPr>
          <p:cNvPr name="TextBox 42" id="42"/>
          <p:cNvSpPr txBox="true"/>
          <p:nvPr/>
        </p:nvSpPr>
        <p:spPr>
          <a:xfrm rot="0">
            <a:off x="4448473" y="5214194"/>
            <a:ext cx="3958829" cy="390738"/>
          </a:xfrm>
          <a:prstGeom prst="rect">
            <a:avLst/>
          </a:prstGeom>
        </p:spPr>
        <p:txBody>
          <a:bodyPr anchor="t" rtlCol="false" tIns="0" lIns="0" bIns="0" rIns="0">
            <a:spAutoFit/>
          </a:bodyPr>
          <a:lstStyle/>
          <a:p>
            <a:pPr algn="l">
              <a:lnSpc>
                <a:spcPts val="3208"/>
              </a:lnSpc>
            </a:pPr>
            <a:r>
              <a:rPr lang="en-US" sz="1924">
                <a:solidFill>
                  <a:srgbClr val="404155"/>
                </a:solidFill>
                <a:latin typeface="Arimo"/>
                <a:ea typeface="Arimo"/>
                <a:cs typeface="Arimo"/>
                <a:sym typeface="Arimo"/>
              </a:rPr>
              <a:t>0.930</a:t>
            </a:r>
          </a:p>
        </p:txBody>
      </p:sp>
      <p:sp>
        <p:nvSpPr>
          <p:cNvPr name="TextBox 43" id="43"/>
          <p:cNvSpPr txBox="true"/>
          <p:nvPr/>
        </p:nvSpPr>
        <p:spPr>
          <a:xfrm rot="0">
            <a:off x="8716864" y="5214194"/>
            <a:ext cx="4268838" cy="390738"/>
          </a:xfrm>
          <a:prstGeom prst="rect">
            <a:avLst/>
          </a:prstGeom>
        </p:spPr>
        <p:txBody>
          <a:bodyPr anchor="t" rtlCol="false" tIns="0" lIns="0" bIns="0" rIns="0">
            <a:spAutoFit/>
          </a:bodyPr>
          <a:lstStyle/>
          <a:p>
            <a:pPr algn="l">
              <a:lnSpc>
                <a:spcPts val="3208"/>
              </a:lnSpc>
            </a:pPr>
            <a:r>
              <a:rPr lang="en-US" sz="1924">
                <a:solidFill>
                  <a:srgbClr val="404155"/>
                </a:solidFill>
                <a:latin typeface="Arimo"/>
                <a:ea typeface="Arimo"/>
                <a:cs typeface="Arimo"/>
                <a:sym typeface="Arimo"/>
              </a:rPr>
              <a:t>0.276</a:t>
            </a:r>
          </a:p>
        </p:txBody>
      </p:sp>
      <p:sp>
        <p:nvSpPr>
          <p:cNvPr name="TextBox 44" id="44"/>
          <p:cNvSpPr txBox="true"/>
          <p:nvPr/>
        </p:nvSpPr>
        <p:spPr>
          <a:xfrm rot="0">
            <a:off x="13295262" y="5214194"/>
            <a:ext cx="4307979" cy="390738"/>
          </a:xfrm>
          <a:prstGeom prst="rect">
            <a:avLst/>
          </a:prstGeom>
        </p:spPr>
        <p:txBody>
          <a:bodyPr anchor="t" rtlCol="false" tIns="0" lIns="0" bIns="0" rIns="0">
            <a:spAutoFit/>
          </a:bodyPr>
          <a:lstStyle/>
          <a:p>
            <a:pPr algn="l">
              <a:lnSpc>
                <a:spcPts val="3208"/>
              </a:lnSpc>
            </a:pPr>
            <a:r>
              <a:rPr lang="en-US" sz="1924">
                <a:solidFill>
                  <a:srgbClr val="404155"/>
                </a:solidFill>
                <a:latin typeface="Arimo"/>
                <a:ea typeface="Arimo"/>
                <a:cs typeface="Arimo"/>
                <a:sym typeface="Arimo"/>
              </a:rPr>
              <a:t>0.425</a:t>
            </a:r>
          </a:p>
        </p:txBody>
      </p:sp>
      <p:sp>
        <p:nvSpPr>
          <p:cNvPr name="TextBox 45" id="45"/>
          <p:cNvSpPr txBox="true"/>
          <p:nvPr/>
        </p:nvSpPr>
        <p:spPr>
          <a:xfrm rot="0">
            <a:off x="590699" y="5872162"/>
            <a:ext cx="17012542" cy="449158"/>
          </a:xfrm>
          <a:prstGeom prst="rect">
            <a:avLst/>
          </a:prstGeom>
        </p:spPr>
        <p:txBody>
          <a:bodyPr anchor="t" rtlCol="false" tIns="0" lIns="0" bIns="0" rIns="0">
            <a:spAutoFit/>
          </a:bodyPr>
          <a:lstStyle/>
          <a:p>
            <a:pPr algn="l">
              <a:lnSpc>
                <a:spcPts val="3708"/>
              </a:lnSpc>
            </a:pPr>
            <a:r>
              <a:rPr lang="en-US" sz="2224" b="true">
                <a:solidFill>
                  <a:srgbClr val="404155"/>
                </a:solidFill>
                <a:latin typeface="Arimo Bold"/>
                <a:ea typeface="Arimo Bold"/>
                <a:cs typeface="Arimo Bold"/>
                <a:sym typeface="Arimo Bold"/>
              </a:rPr>
              <a:t>Threshold = 0.20 chosen to maximize Recall while maintaining acceptable Precision.</a:t>
            </a:r>
          </a:p>
        </p:txBody>
      </p:sp>
      <p:grpSp>
        <p:nvGrpSpPr>
          <p:cNvPr name="Group 46" id="46"/>
          <p:cNvGrpSpPr/>
          <p:nvPr/>
        </p:nvGrpSpPr>
        <p:grpSpPr>
          <a:xfrm rot="0">
            <a:off x="525215" y="5836741"/>
            <a:ext cx="19050" cy="577454"/>
            <a:chOff x="0" y="0"/>
            <a:chExt cx="25400" cy="769938"/>
          </a:xfrm>
        </p:grpSpPr>
        <p:sp>
          <p:nvSpPr>
            <p:cNvPr name="Freeform 47" id="47"/>
            <p:cNvSpPr/>
            <p:nvPr/>
          </p:nvSpPr>
          <p:spPr>
            <a:xfrm flipH="false" flipV="false" rot="0">
              <a:off x="0" y="0"/>
              <a:ext cx="25400" cy="770001"/>
            </a:xfrm>
            <a:custGeom>
              <a:avLst/>
              <a:gdLst/>
              <a:ahLst/>
              <a:cxnLst/>
              <a:rect r="r" b="b" t="t" l="l"/>
              <a:pathLst>
                <a:path h="770001" w="25400">
                  <a:moveTo>
                    <a:pt x="0" y="0"/>
                  </a:moveTo>
                  <a:lnTo>
                    <a:pt x="25400" y="0"/>
                  </a:lnTo>
                  <a:lnTo>
                    <a:pt x="25400" y="770001"/>
                  </a:lnTo>
                  <a:lnTo>
                    <a:pt x="0" y="770001"/>
                  </a:lnTo>
                  <a:close/>
                </a:path>
              </a:pathLst>
            </a:custGeom>
            <a:solidFill>
              <a:srgbClr val="1B54DA"/>
            </a:solidFill>
            <a:ln w="12700">
              <a:solidFill>
                <a:srgbClr val="000000"/>
              </a:solidFill>
            </a:ln>
          </p:spPr>
        </p:sp>
      </p:grpSp>
      <p:sp>
        <p:nvSpPr>
          <p:cNvPr name="TextBox 48" id="48"/>
          <p:cNvSpPr txBox="true"/>
          <p:nvPr/>
        </p:nvSpPr>
        <p:spPr>
          <a:xfrm rot="0">
            <a:off x="2412504" y="7615535"/>
            <a:ext cx="1845915" cy="318046"/>
          </a:xfrm>
          <a:prstGeom prst="rect">
            <a:avLst/>
          </a:prstGeom>
        </p:spPr>
        <p:txBody>
          <a:bodyPr anchor="t" rtlCol="false" tIns="0" lIns="0" bIns="0" rIns="0">
            <a:spAutoFit/>
          </a:bodyPr>
          <a:lstStyle/>
          <a:p>
            <a:pPr algn="ctr">
              <a:lnSpc>
                <a:spcPts val="2937"/>
              </a:lnSpc>
            </a:pPr>
            <a:r>
              <a:rPr lang="en-US" sz="2937">
                <a:solidFill>
                  <a:srgbClr val="404155"/>
                </a:solidFill>
                <a:latin typeface="Alexandria"/>
                <a:ea typeface="Alexandria"/>
                <a:cs typeface="Alexandria"/>
                <a:sym typeface="Alexandria"/>
              </a:rPr>
              <a:t>76%</a:t>
            </a:r>
          </a:p>
        </p:txBody>
      </p:sp>
      <p:grpSp>
        <p:nvGrpSpPr>
          <p:cNvPr name="Group 49" id="49"/>
          <p:cNvGrpSpPr>
            <a:grpSpLocks noChangeAspect="true"/>
          </p:cNvGrpSpPr>
          <p:nvPr/>
        </p:nvGrpSpPr>
        <p:grpSpPr>
          <a:xfrm rot="0">
            <a:off x="2209949" y="6620470"/>
            <a:ext cx="2251174" cy="2251174"/>
            <a:chOff x="0" y="0"/>
            <a:chExt cx="3001565" cy="3001565"/>
          </a:xfrm>
        </p:grpSpPr>
        <p:sp>
          <p:nvSpPr>
            <p:cNvPr name="Freeform 50" id="50" descr="preencoded.png"/>
            <p:cNvSpPr/>
            <p:nvPr/>
          </p:nvSpPr>
          <p:spPr>
            <a:xfrm flipH="false" flipV="false" rot="0">
              <a:off x="0" y="0"/>
              <a:ext cx="3001518" cy="3001518"/>
            </a:xfrm>
            <a:custGeom>
              <a:avLst/>
              <a:gdLst/>
              <a:ahLst/>
              <a:cxnLst/>
              <a:rect r="r" b="b" t="t" l="l"/>
              <a:pathLst>
                <a:path h="3001518" w="3001518">
                  <a:moveTo>
                    <a:pt x="0" y="0"/>
                  </a:moveTo>
                  <a:lnTo>
                    <a:pt x="3001518" y="0"/>
                  </a:lnTo>
                  <a:lnTo>
                    <a:pt x="3001518" y="3001518"/>
                  </a:lnTo>
                  <a:lnTo>
                    <a:pt x="0" y="3001518"/>
                  </a:lnTo>
                  <a:lnTo>
                    <a:pt x="0" y="0"/>
                  </a:lnTo>
                  <a:close/>
                </a:path>
              </a:pathLst>
            </a:custGeom>
            <a:blipFill>
              <a:blip r:embed="rId4"/>
              <a:stretch>
                <a:fillRect l="0" t="0" r="-1" b="-1"/>
              </a:stretch>
            </a:blipFill>
          </p:spPr>
        </p:sp>
      </p:grpSp>
      <p:sp>
        <p:nvSpPr>
          <p:cNvPr name="TextBox 51" id="51"/>
          <p:cNvSpPr txBox="true"/>
          <p:nvPr/>
        </p:nvSpPr>
        <p:spPr>
          <a:xfrm rot="0">
            <a:off x="2397621" y="9040117"/>
            <a:ext cx="1875979" cy="253604"/>
          </a:xfrm>
          <a:prstGeom prst="rect">
            <a:avLst/>
          </a:prstGeom>
        </p:spPr>
        <p:txBody>
          <a:bodyPr anchor="t" rtlCol="false" tIns="0" lIns="0" bIns="0" rIns="0">
            <a:spAutoFit/>
          </a:bodyPr>
          <a:lstStyle/>
          <a:p>
            <a:pPr algn="ctr">
              <a:lnSpc>
                <a:spcPts val="1812"/>
              </a:lnSpc>
            </a:pPr>
            <a:r>
              <a:rPr lang="en-US" sz="1437">
                <a:solidFill>
                  <a:srgbClr val="404155"/>
                </a:solidFill>
                <a:latin typeface="Alexandria"/>
                <a:ea typeface="Alexandria"/>
                <a:cs typeface="Alexandria"/>
                <a:sym typeface="Alexandria"/>
              </a:rPr>
              <a:t>Model Accuracy</a:t>
            </a:r>
          </a:p>
        </p:txBody>
      </p:sp>
      <p:sp>
        <p:nvSpPr>
          <p:cNvPr name="TextBox 52" id="52"/>
          <p:cNvSpPr txBox="true"/>
          <p:nvPr/>
        </p:nvSpPr>
        <p:spPr>
          <a:xfrm rot="0">
            <a:off x="525215" y="9326612"/>
            <a:ext cx="5620791" cy="297061"/>
          </a:xfrm>
          <a:prstGeom prst="rect">
            <a:avLst/>
          </a:prstGeom>
        </p:spPr>
        <p:txBody>
          <a:bodyPr anchor="t" rtlCol="false" tIns="0" lIns="0" bIns="0" rIns="0">
            <a:spAutoFit/>
          </a:bodyPr>
          <a:lstStyle/>
          <a:p>
            <a:pPr algn="ctr">
              <a:lnSpc>
                <a:spcPts val="1874"/>
              </a:lnSpc>
            </a:pPr>
            <a:r>
              <a:rPr lang="en-US" sz="1124">
                <a:solidFill>
                  <a:srgbClr val="404155"/>
                </a:solidFill>
                <a:latin typeface="Arimo"/>
                <a:ea typeface="Arimo"/>
                <a:cs typeface="Arimo"/>
                <a:sym typeface="Arimo"/>
              </a:rPr>
              <a:t>Best performing model on test data</a:t>
            </a:r>
          </a:p>
        </p:txBody>
      </p:sp>
      <p:sp>
        <p:nvSpPr>
          <p:cNvPr name="TextBox 53" id="53"/>
          <p:cNvSpPr txBox="true"/>
          <p:nvPr/>
        </p:nvSpPr>
        <p:spPr>
          <a:xfrm rot="0">
            <a:off x="8220819" y="7615535"/>
            <a:ext cx="1845915" cy="318046"/>
          </a:xfrm>
          <a:prstGeom prst="rect">
            <a:avLst/>
          </a:prstGeom>
        </p:spPr>
        <p:txBody>
          <a:bodyPr anchor="t" rtlCol="false" tIns="0" lIns="0" bIns="0" rIns="0">
            <a:spAutoFit/>
          </a:bodyPr>
          <a:lstStyle/>
          <a:p>
            <a:pPr algn="ctr">
              <a:lnSpc>
                <a:spcPts val="2937"/>
              </a:lnSpc>
            </a:pPr>
            <a:r>
              <a:rPr lang="en-US" sz="2937">
                <a:solidFill>
                  <a:srgbClr val="404155"/>
                </a:solidFill>
                <a:latin typeface="Alexandria"/>
                <a:ea typeface="Alexandria"/>
                <a:cs typeface="Alexandria"/>
                <a:sym typeface="Alexandria"/>
              </a:rPr>
              <a:t>26%</a:t>
            </a:r>
          </a:p>
        </p:txBody>
      </p:sp>
      <p:grpSp>
        <p:nvGrpSpPr>
          <p:cNvPr name="Group 54" id="54"/>
          <p:cNvGrpSpPr>
            <a:grpSpLocks noChangeAspect="true"/>
          </p:cNvGrpSpPr>
          <p:nvPr/>
        </p:nvGrpSpPr>
        <p:grpSpPr>
          <a:xfrm rot="0">
            <a:off x="8018264" y="6620470"/>
            <a:ext cx="2251174" cy="2251174"/>
            <a:chOff x="0" y="0"/>
            <a:chExt cx="3001565" cy="3001565"/>
          </a:xfrm>
        </p:grpSpPr>
        <p:sp>
          <p:nvSpPr>
            <p:cNvPr name="Freeform 55" id="55" descr="preencoded.png"/>
            <p:cNvSpPr/>
            <p:nvPr/>
          </p:nvSpPr>
          <p:spPr>
            <a:xfrm flipH="false" flipV="false" rot="0">
              <a:off x="0" y="0"/>
              <a:ext cx="3001518" cy="3001518"/>
            </a:xfrm>
            <a:custGeom>
              <a:avLst/>
              <a:gdLst/>
              <a:ahLst/>
              <a:cxnLst/>
              <a:rect r="r" b="b" t="t" l="l"/>
              <a:pathLst>
                <a:path h="3001518" w="3001518">
                  <a:moveTo>
                    <a:pt x="0" y="0"/>
                  </a:moveTo>
                  <a:lnTo>
                    <a:pt x="3001518" y="0"/>
                  </a:lnTo>
                  <a:lnTo>
                    <a:pt x="3001518" y="3001518"/>
                  </a:lnTo>
                  <a:lnTo>
                    <a:pt x="0" y="3001518"/>
                  </a:lnTo>
                  <a:lnTo>
                    <a:pt x="0" y="0"/>
                  </a:lnTo>
                  <a:close/>
                </a:path>
              </a:pathLst>
            </a:custGeom>
            <a:blipFill>
              <a:blip r:embed="rId5"/>
              <a:stretch>
                <a:fillRect l="0" t="0" r="-1" b="-1"/>
              </a:stretch>
            </a:blipFill>
          </p:spPr>
        </p:sp>
      </p:grpSp>
      <p:sp>
        <p:nvSpPr>
          <p:cNvPr name="TextBox 56" id="56"/>
          <p:cNvSpPr txBox="true"/>
          <p:nvPr/>
        </p:nvSpPr>
        <p:spPr>
          <a:xfrm rot="0">
            <a:off x="8205936" y="9040117"/>
            <a:ext cx="1875979" cy="253604"/>
          </a:xfrm>
          <a:prstGeom prst="rect">
            <a:avLst/>
          </a:prstGeom>
        </p:spPr>
        <p:txBody>
          <a:bodyPr anchor="t" rtlCol="false" tIns="0" lIns="0" bIns="0" rIns="0">
            <a:spAutoFit/>
          </a:bodyPr>
          <a:lstStyle/>
          <a:p>
            <a:pPr algn="ctr">
              <a:lnSpc>
                <a:spcPts val="1812"/>
              </a:lnSpc>
            </a:pPr>
            <a:r>
              <a:rPr lang="en-US" sz="1437">
                <a:solidFill>
                  <a:srgbClr val="404155"/>
                </a:solidFill>
                <a:latin typeface="Alexandria"/>
                <a:ea typeface="Alexandria"/>
                <a:cs typeface="Alexandria"/>
                <a:sym typeface="Alexandria"/>
              </a:rPr>
              <a:t>Precision Score</a:t>
            </a:r>
          </a:p>
        </p:txBody>
      </p:sp>
      <p:sp>
        <p:nvSpPr>
          <p:cNvPr name="TextBox 57" id="57"/>
          <p:cNvSpPr txBox="true"/>
          <p:nvPr/>
        </p:nvSpPr>
        <p:spPr>
          <a:xfrm rot="0">
            <a:off x="6333530" y="9326612"/>
            <a:ext cx="5620791" cy="297061"/>
          </a:xfrm>
          <a:prstGeom prst="rect">
            <a:avLst/>
          </a:prstGeom>
        </p:spPr>
        <p:txBody>
          <a:bodyPr anchor="t" rtlCol="false" tIns="0" lIns="0" bIns="0" rIns="0">
            <a:spAutoFit/>
          </a:bodyPr>
          <a:lstStyle/>
          <a:p>
            <a:pPr algn="ctr">
              <a:lnSpc>
                <a:spcPts val="1874"/>
              </a:lnSpc>
            </a:pPr>
            <a:r>
              <a:rPr lang="en-US" sz="1124">
                <a:solidFill>
                  <a:srgbClr val="404155"/>
                </a:solidFill>
                <a:latin typeface="Arimo"/>
                <a:ea typeface="Arimo"/>
                <a:cs typeface="Arimo"/>
                <a:sym typeface="Arimo"/>
              </a:rPr>
              <a:t>Minimizing false positives</a:t>
            </a:r>
          </a:p>
        </p:txBody>
      </p:sp>
      <p:sp>
        <p:nvSpPr>
          <p:cNvPr name="TextBox 58" id="58"/>
          <p:cNvSpPr txBox="true"/>
          <p:nvPr/>
        </p:nvSpPr>
        <p:spPr>
          <a:xfrm rot="0">
            <a:off x="14029284" y="7615535"/>
            <a:ext cx="1845915" cy="318046"/>
          </a:xfrm>
          <a:prstGeom prst="rect">
            <a:avLst/>
          </a:prstGeom>
        </p:spPr>
        <p:txBody>
          <a:bodyPr anchor="t" rtlCol="false" tIns="0" lIns="0" bIns="0" rIns="0">
            <a:spAutoFit/>
          </a:bodyPr>
          <a:lstStyle/>
          <a:p>
            <a:pPr algn="ctr">
              <a:lnSpc>
                <a:spcPts val="2937"/>
              </a:lnSpc>
            </a:pPr>
            <a:r>
              <a:rPr lang="en-US" sz="2937">
                <a:solidFill>
                  <a:srgbClr val="404155"/>
                </a:solidFill>
                <a:latin typeface="Alexandria"/>
                <a:ea typeface="Alexandria"/>
                <a:cs typeface="Alexandria"/>
                <a:sym typeface="Alexandria"/>
              </a:rPr>
              <a:t>96%</a:t>
            </a:r>
          </a:p>
        </p:txBody>
      </p:sp>
      <p:grpSp>
        <p:nvGrpSpPr>
          <p:cNvPr name="Group 59" id="59"/>
          <p:cNvGrpSpPr>
            <a:grpSpLocks noChangeAspect="true"/>
          </p:cNvGrpSpPr>
          <p:nvPr/>
        </p:nvGrpSpPr>
        <p:grpSpPr>
          <a:xfrm rot="0">
            <a:off x="13826729" y="6620470"/>
            <a:ext cx="2251174" cy="2251174"/>
            <a:chOff x="0" y="0"/>
            <a:chExt cx="3001565" cy="3001565"/>
          </a:xfrm>
        </p:grpSpPr>
        <p:sp>
          <p:nvSpPr>
            <p:cNvPr name="Freeform 60" id="60" descr="preencoded.png"/>
            <p:cNvSpPr/>
            <p:nvPr/>
          </p:nvSpPr>
          <p:spPr>
            <a:xfrm flipH="false" flipV="false" rot="0">
              <a:off x="0" y="0"/>
              <a:ext cx="3001518" cy="3001518"/>
            </a:xfrm>
            <a:custGeom>
              <a:avLst/>
              <a:gdLst/>
              <a:ahLst/>
              <a:cxnLst/>
              <a:rect r="r" b="b" t="t" l="l"/>
              <a:pathLst>
                <a:path h="3001518" w="3001518">
                  <a:moveTo>
                    <a:pt x="0" y="0"/>
                  </a:moveTo>
                  <a:lnTo>
                    <a:pt x="3001518" y="0"/>
                  </a:lnTo>
                  <a:lnTo>
                    <a:pt x="3001518" y="3001518"/>
                  </a:lnTo>
                  <a:lnTo>
                    <a:pt x="0" y="3001518"/>
                  </a:lnTo>
                  <a:lnTo>
                    <a:pt x="0" y="0"/>
                  </a:lnTo>
                  <a:close/>
                </a:path>
              </a:pathLst>
            </a:custGeom>
            <a:blipFill>
              <a:blip r:embed="rId6"/>
              <a:stretch>
                <a:fillRect l="0" t="0" r="-1" b="-1"/>
              </a:stretch>
            </a:blipFill>
          </p:spPr>
        </p:sp>
      </p:grpSp>
      <p:sp>
        <p:nvSpPr>
          <p:cNvPr name="TextBox 61" id="61"/>
          <p:cNvSpPr txBox="true"/>
          <p:nvPr/>
        </p:nvSpPr>
        <p:spPr>
          <a:xfrm rot="0">
            <a:off x="14014251" y="9040117"/>
            <a:ext cx="1875979" cy="253604"/>
          </a:xfrm>
          <a:prstGeom prst="rect">
            <a:avLst/>
          </a:prstGeom>
        </p:spPr>
        <p:txBody>
          <a:bodyPr anchor="t" rtlCol="false" tIns="0" lIns="0" bIns="0" rIns="0">
            <a:spAutoFit/>
          </a:bodyPr>
          <a:lstStyle/>
          <a:p>
            <a:pPr algn="ctr">
              <a:lnSpc>
                <a:spcPts val="1812"/>
              </a:lnSpc>
            </a:pPr>
            <a:r>
              <a:rPr lang="en-US" sz="1437">
                <a:solidFill>
                  <a:srgbClr val="404155"/>
                </a:solidFill>
                <a:latin typeface="Alexandria"/>
                <a:ea typeface="Alexandria"/>
                <a:cs typeface="Alexandria"/>
                <a:sym typeface="Alexandria"/>
              </a:rPr>
              <a:t>Recall Score</a:t>
            </a:r>
          </a:p>
        </p:txBody>
      </p:sp>
      <p:sp>
        <p:nvSpPr>
          <p:cNvPr name="TextBox 62" id="62"/>
          <p:cNvSpPr txBox="true"/>
          <p:nvPr/>
        </p:nvSpPr>
        <p:spPr>
          <a:xfrm rot="0">
            <a:off x="12141845" y="9326612"/>
            <a:ext cx="5620941" cy="297061"/>
          </a:xfrm>
          <a:prstGeom prst="rect">
            <a:avLst/>
          </a:prstGeom>
        </p:spPr>
        <p:txBody>
          <a:bodyPr anchor="t" rtlCol="false" tIns="0" lIns="0" bIns="0" rIns="0">
            <a:spAutoFit/>
          </a:bodyPr>
          <a:lstStyle/>
          <a:p>
            <a:pPr algn="ctr">
              <a:lnSpc>
                <a:spcPts val="1874"/>
              </a:lnSpc>
            </a:pPr>
            <a:r>
              <a:rPr lang="en-US" sz="1124">
                <a:solidFill>
                  <a:srgbClr val="404155"/>
                </a:solidFill>
                <a:latin typeface="Arimo"/>
                <a:ea typeface="Arimo"/>
                <a:cs typeface="Arimo"/>
                <a:sym typeface="Arimo"/>
              </a:rPr>
              <a:t>Capturing true positive cases</a:t>
            </a:r>
          </a:p>
        </p:txBody>
      </p:sp>
      <p:grpSp>
        <p:nvGrpSpPr>
          <p:cNvPr name="Group 63" id="63"/>
          <p:cNvGrpSpPr/>
          <p:nvPr/>
        </p:nvGrpSpPr>
        <p:grpSpPr>
          <a:xfrm rot="0">
            <a:off x="525215" y="9867470"/>
            <a:ext cx="17237571" cy="28277"/>
            <a:chOff x="0" y="0"/>
            <a:chExt cx="22983428" cy="37703"/>
          </a:xfrm>
        </p:grpSpPr>
        <p:sp>
          <p:nvSpPr>
            <p:cNvPr name="Freeform 64" id="64"/>
            <p:cNvSpPr/>
            <p:nvPr/>
          </p:nvSpPr>
          <p:spPr>
            <a:xfrm flipH="false" flipV="false" rot="0">
              <a:off x="0" y="0"/>
              <a:ext cx="22983444" cy="37719"/>
            </a:xfrm>
            <a:custGeom>
              <a:avLst/>
              <a:gdLst/>
              <a:ahLst/>
              <a:cxnLst/>
              <a:rect r="r" b="b" t="t" l="l"/>
              <a:pathLst>
                <a:path h="37719" w="22983444">
                  <a:moveTo>
                    <a:pt x="0" y="0"/>
                  </a:moveTo>
                  <a:lnTo>
                    <a:pt x="22983444" y="0"/>
                  </a:lnTo>
                  <a:lnTo>
                    <a:pt x="22983444" y="37719"/>
                  </a:lnTo>
                  <a:lnTo>
                    <a:pt x="0" y="37719"/>
                  </a:lnTo>
                  <a:close/>
                </a:path>
              </a:pathLst>
            </a:custGeom>
            <a:solidFill>
              <a:srgbClr val="404155">
                <a:alpha val="24706"/>
              </a:srgbClr>
            </a:solidFill>
            <a:ln w="12700">
              <a:solidFill>
                <a:srgbClr val="000000"/>
              </a:solidFill>
            </a:ln>
          </p:spPr>
        </p:sp>
      </p:gr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5C73E6"/>
            </a:solidFill>
            <a:ln w="12700">
              <a:solidFill>
                <a:srgbClr val="000000"/>
              </a:solidFill>
            </a:ln>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9F9FF"/>
            </a:solidFill>
            <a:ln w="12700">
              <a:solidFill>
                <a:srgbClr val="000000"/>
              </a:solidFill>
            </a:ln>
          </p:spPr>
        </p:sp>
      </p:grpSp>
      <p:grpSp>
        <p:nvGrpSpPr>
          <p:cNvPr name="Group 6" id="6"/>
          <p:cNvGrpSpPr>
            <a:grpSpLocks noChangeAspect="true"/>
          </p:cNvGrpSpPr>
          <p:nvPr/>
        </p:nvGrpSpPr>
        <p:grpSpPr>
          <a:xfrm rot="0">
            <a:off x="655439" y="3900785"/>
            <a:ext cx="6916936" cy="4602510"/>
            <a:chOff x="0" y="0"/>
            <a:chExt cx="9222582" cy="6136680"/>
          </a:xfrm>
        </p:grpSpPr>
        <p:sp>
          <p:nvSpPr>
            <p:cNvPr name="Freeform 7" id="7" descr="preencoded.png"/>
            <p:cNvSpPr/>
            <p:nvPr/>
          </p:nvSpPr>
          <p:spPr>
            <a:xfrm flipH="false" flipV="false" rot="0">
              <a:off x="0" y="0"/>
              <a:ext cx="9222613" cy="6136640"/>
            </a:xfrm>
            <a:custGeom>
              <a:avLst/>
              <a:gdLst/>
              <a:ahLst/>
              <a:cxnLst/>
              <a:rect r="r" b="b" t="t" l="l"/>
              <a:pathLst>
                <a:path h="6136640" w="9222613">
                  <a:moveTo>
                    <a:pt x="0" y="0"/>
                  </a:moveTo>
                  <a:lnTo>
                    <a:pt x="9222613" y="0"/>
                  </a:lnTo>
                  <a:lnTo>
                    <a:pt x="9222613" y="6136640"/>
                  </a:lnTo>
                  <a:lnTo>
                    <a:pt x="0" y="6136640"/>
                  </a:lnTo>
                  <a:lnTo>
                    <a:pt x="0" y="0"/>
                  </a:lnTo>
                  <a:close/>
                </a:path>
              </a:pathLst>
            </a:custGeom>
            <a:blipFill>
              <a:blip r:embed="rId3"/>
              <a:stretch>
                <a:fillRect l="-8" t="0" r="-7" b="0"/>
              </a:stretch>
            </a:blipFill>
          </p:spPr>
        </p:sp>
      </p:grpSp>
      <p:sp>
        <p:nvSpPr>
          <p:cNvPr name="Freeform 8" id="8" descr="preencoded.png"/>
          <p:cNvSpPr/>
          <p:nvPr/>
        </p:nvSpPr>
        <p:spPr>
          <a:xfrm flipH="false" flipV="false" rot="0">
            <a:off x="914022" y="4159275"/>
            <a:ext cx="224062" cy="224062"/>
          </a:xfrm>
          <a:custGeom>
            <a:avLst/>
            <a:gdLst/>
            <a:ahLst/>
            <a:cxnLst/>
            <a:rect r="r" b="b" t="t" l="l"/>
            <a:pathLst>
              <a:path h="224062" w="224062">
                <a:moveTo>
                  <a:pt x="0" y="0"/>
                </a:moveTo>
                <a:lnTo>
                  <a:pt x="224063" y="0"/>
                </a:lnTo>
                <a:lnTo>
                  <a:pt x="224063" y="224062"/>
                </a:lnTo>
                <a:lnTo>
                  <a:pt x="0" y="224062"/>
                </a:lnTo>
                <a:lnTo>
                  <a:pt x="0" y="0"/>
                </a:lnTo>
                <a:close/>
              </a:path>
            </a:pathLst>
          </a:custGeom>
          <a:blipFill>
            <a:blip r:embed="rId4">
              <a:extLst>
                <a:ext uri="{96DAC541-7B7A-43D3-8B79-37D633B846F1}">
                  <asvg:svgBlip xmlns:asvg="http://schemas.microsoft.com/office/drawing/2016/SVG/main" r:embed="rId5"/>
                </a:ext>
              </a:extLst>
            </a:blip>
            <a:stretch>
              <a:fillRect l="-8333" t="0" r="-8333" b="0"/>
            </a:stretch>
          </a:blipFill>
        </p:spPr>
      </p:sp>
      <p:sp>
        <p:nvSpPr>
          <p:cNvPr name="Freeform 9" id="9" descr="preencoded.png"/>
          <p:cNvSpPr/>
          <p:nvPr/>
        </p:nvSpPr>
        <p:spPr>
          <a:xfrm flipH="false" flipV="false" rot="0">
            <a:off x="3217390" y="4159275"/>
            <a:ext cx="224062" cy="224062"/>
          </a:xfrm>
          <a:custGeom>
            <a:avLst/>
            <a:gdLst/>
            <a:ahLst/>
            <a:cxnLst/>
            <a:rect r="r" b="b" t="t" l="l"/>
            <a:pathLst>
              <a:path h="224062" w="224062">
                <a:moveTo>
                  <a:pt x="0" y="0"/>
                </a:moveTo>
                <a:lnTo>
                  <a:pt x="224062" y="0"/>
                </a:lnTo>
                <a:lnTo>
                  <a:pt x="224062" y="224062"/>
                </a:lnTo>
                <a:lnTo>
                  <a:pt x="0" y="22406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0" id="10" descr="preencoded.png"/>
          <p:cNvSpPr/>
          <p:nvPr/>
        </p:nvSpPr>
        <p:spPr>
          <a:xfrm flipH="false" flipV="false" rot="0">
            <a:off x="5520759" y="4159275"/>
            <a:ext cx="224062" cy="224062"/>
          </a:xfrm>
          <a:custGeom>
            <a:avLst/>
            <a:gdLst/>
            <a:ahLst/>
            <a:cxnLst/>
            <a:rect r="r" b="b" t="t" l="l"/>
            <a:pathLst>
              <a:path h="224062" w="224062">
                <a:moveTo>
                  <a:pt x="0" y="0"/>
                </a:moveTo>
                <a:lnTo>
                  <a:pt x="224062" y="0"/>
                </a:lnTo>
                <a:lnTo>
                  <a:pt x="224062" y="224062"/>
                </a:lnTo>
                <a:lnTo>
                  <a:pt x="0" y="224062"/>
                </a:lnTo>
                <a:lnTo>
                  <a:pt x="0" y="0"/>
                </a:lnTo>
                <a:close/>
              </a:path>
            </a:pathLst>
          </a:custGeom>
          <a:blipFill>
            <a:blip r:embed="rId8">
              <a:extLst>
                <a:ext uri="{96DAC541-7B7A-43D3-8B79-37D633B846F1}">
                  <asvg:svgBlip xmlns:asvg="http://schemas.microsoft.com/office/drawing/2016/SVG/main" r:embed="rId9"/>
                </a:ext>
              </a:extLst>
            </a:blip>
            <a:stretch>
              <a:fillRect l="-2083" t="0" r="-2083" b="0"/>
            </a:stretch>
          </a:blipFill>
        </p:spPr>
      </p:sp>
      <p:sp>
        <p:nvSpPr>
          <p:cNvPr name="Freeform 11" id="11" descr="preencoded.png"/>
          <p:cNvSpPr/>
          <p:nvPr/>
        </p:nvSpPr>
        <p:spPr>
          <a:xfrm flipH="false" flipV="false" rot="0">
            <a:off x="2007450" y="6435756"/>
            <a:ext cx="224062" cy="224062"/>
          </a:xfrm>
          <a:custGeom>
            <a:avLst/>
            <a:gdLst/>
            <a:ahLst/>
            <a:cxnLst/>
            <a:rect r="r" b="b" t="t" l="l"/>
            <a:pathLst>
              <a:path h="224062" w="224062">
                <a:moveTo>
                  <a:pt x="0" y="0"/>
                </a:moveTo>
                <a:lnTo>
                  <a:pt x="224062" y="0"/>
                </a:lnTo>
                <a:lnTo>
                  <a:pt x="224062" y="224063"/>
                </a:lnTo>
                <a:lnTo>
                  <a:pt x="0" y="224063"/>
                </a:lnTo>
                <a:lnTo>
                  <a:pt x="0" y="0"/>
                </a:lnTo>
                <a:close/>
              </a:path>
            </a:pathLst>
          </a:custGeom>
          <a:blipFill>
            <a:blip r:embed="rId10">
              <a:extLst>
                <a:ext uri="{96DAC541-7B7A-43D3-8B79-37D633B846F1}">
                  <asvg:svgBlip xmlns:asvg="http://schemas.microsoft.com/office/drawing/2016/SVG/main" r:embed="rId11"/>
                </a:ext>
              </a:extLst>
            </a:blip>
            <a:stretch>
              <a:fillRect l="0" t="-102083" r="0" b="-102083"/>
            </a:stretch>
          </a:blipFill>
        </p:spPr>
      </p:sp>
      <p:sp>
        <p:nvSpPr>
          <p:cNvPr name="Freeform 12" id="12" descr="preencoded.png"/>
          <p:cNvSpPr/>
          <p:nvPr/>
        </p:nvSpPr>
        <p:spPr>
          <a:xfrm flipH="false" flipV="false" rot="0">
            <a:off x="4391481" y="6435756"/>
            <a:ext cx="224062" cy="224062"/>
          </a:xfrm>
          <a:custGeom>
            <a:avLst/>
            <a:gdLst/>
            <a:ahLst/>
            <a:cxnLst/>
            <a:rect r="r" b="b" t="t" l="l"/>
            <a:pathLst>
              <a:path h="224062" w="224062">
                <a:moveTo>
                  <a:pt x="0" y="0"/>
                </a:moveTo>
                <a:lnTo>
                  <a:pt x="224063" y="0"/>
                </a:lnTo>
                <a:lnTo>
                  <a:pt x="224063" y="224063"/>
                </a:lnTo>
                <a:lnTo>
                  <a:pt x="0" y="224063"/>
                </a:lnTo>
                <a:lnTo>
                  <a:pt x="0" y="0"/>
                </a:lnTo>
                <a:close/>
              </a:path>
            </a:pathLst>
          </a:custGeom>
          <a:blipFill>
            <a:blip r:embed="rId12">
              <a:extLst>
                <a:ext uri="{96DAC541-7B7A-43D3-8B79-37D633B846F1}">
                  <asvg:svgBlip xmlns:asvg="http://schemas.microsoft.com/office/drawing/2016/SVG/main" r:embed="rId13"/>
                </a:ext>
              </a:extLst>
            </a:blip>
            <a:stretch>
              <a:fillRect l="-4166" t="0" r="-4166" b="0"/>
            </a:stretch>
          </a:blipFill>
        </p:spPr>
      </p:sp>
      <p:sp>
        <p:nvSpPr>
          <p:cNvPr name="TextBox 13" id="13"/>
          <p:cNvSpPr txBox="true"/>
          <p:nvPr/>
        </p:nvSpPr>
        <p:spPr>
          <a:xfrm rot="0">
            <a:off x="655439" y="683121"/>
            <a:ext cx="4726067" cy="455295"/>
          </a:xfrm>
          <a:prstGeom prst="rect">
            <a:avLst/>
          </a:prstGeom>
        </p:spPr>
        <p:txBody>
          <a:bodyPr anchor="t" rtlCol="false" tIns="0" lIns="0" bIns="0" rIns="0">
            <a:spAutoFit/>
          </a:bodyPr>
          <a:lstStyle/>
          <a:p>
            <a:pPr algn="l">
              <a:lnSpc>
                <a:spcPts val="3629"/>
              </a:lnSpc>
            </a:pPr>
            <a:r>
              <a:rPr lang="en-US" sz="2887" b="true">
                <a:solidFill>
                  <a:srgbClr val="1B1B27"/>
                </a:solidFill>
                <a:latin typeface="Alexandria Bold"/>
                <a:ea typeface="Alexandria Bold"/>
                <a:cs typeface="Alexandria Bold"/>
                <a:sym typeface="Alexandria Bold"/>
              </a:rPr>
              <a:t>Business Value Delivered</a:t>
            </a:r>
          </a:p>
        </p:txBody>
      </p:sp>
      <p:sp>
        <p:nvSpPr>
          <p:cNvPr name="TextBox 14" id="14"/>
          <p:cNvSpPr txBox="true"/>
          <p:nvPr/>
        </p:nvSpPr>
        <p:spPr>
          <a:xfrm rot="0">
            <a:off x="655439" y="1145381"/>
            <a:ext cx="8260110" cy="385211"/>
          </a:xfrm>
          <a:prstGeom prst="rect">
            <a:avLst/>
          </a:prstGeom>
        </p:spPr>
        <p:txBody>
          <a:bodyPr anchor="t" rtlCol="false" tIns="0" lIns="0" bIns="0" rIns="0">
            <a:spAutoFit/>
          </a:bodyPr>
          <a:lstStyle/>
          <a:p>
            <a:pPr algn="l" marL="292198" indent="-146099" lvl="1">
              <a:lnSpc>
                <a:spcPts val="3116"/>
              </a:lnSpc>
              <a:buFont typeface="Arial"/>
              <a:buChar char="•"/>
            </a:pPr>
            <a:r>
              <a:rPr lang="en-US" b="true" sz="1937">
                <a:solidFill>
                  <a:srgbClr val="404155"/>
                </a:solidFill>
                <a:latin typeface="Arimo Bold"/>
                <a:ea typeface="Arimo Bold"/>
                <a:cs typeface="Arimo Bold"/>
                <a:sym typeface="Arimo Bold"/>
              </a:rPr>
              <a:t>Targeted Marketing:</a:t>
            </a:r>
            <a:r>
              <a:rPr lang="en-US" sz="1937">
                <a:solidFill>
                  <a:srgbClr val="404155"/>
                </a:solidFill>
                <a:latin typeface="Arimo"/>
                <a:ea typeface="Arimo"/>
                <a:cs typeface="Arimo"/>
                <a:sym typeface="Arimo"/>
              </a:rPr>
              <a:t> Focus resources on high-probability customers</a:t>
            </a:r>
          </a:p>
        </p:txBody>
      </p:sp>
      <p:sp>
        <p:nvSpPr>
          <p:cNvPr name="TextBox 15" id="15"/>
          <p:cNvSpPr txBox="true"/>
          <p:nvPr/>
        </p:nvSpPr>
        <p:spPr>
          <a:xfrm rot="0">
            <a:off x="655439" y="1510605"/>
            <a:ext cx="8260110" cy="385211"/>
          </a:xfrm>
          <a:prstGeom prst="rect">
            <a:avLst/>
          </a:prstGeom>
        </p:spPr>
        <p:txBody>
          <a:bodyPr anchor="t" rtlCol="false" tIns="0" lIns="0" bIns="0" rIns="0">
            <a:spAutoFit/>
          </a:bodyPr>
          <a:lstStyle/>
          <a:p>
            <a:pPr algn="l" marL="292198" indent="-146099" lvl="1">
              <a:lnSpc>
                <a:spcPts val="3116"/>
              </a:lnSpc>
              <a:buFont typeface="Arial"/>
              <a:buChar char="•"/>
            </a:pPr>
            <a:r>
              <a:rPr lang="en-US" b="true" sz="1937">
                <a:solidFill>
                  <a:srgbClr val="404155"/>
                </a:solidFill>
                <a:latin typeface="Arimo Bold"/>
                <a:ea typeface="Arimo Bold"/>
                <a:cs typeface="Arimo Bold"/>
                <a:sym typeface="Arimo Bold"/>
              </a:rPr>
              <a:t>Cost Reduction:</a:t>
            </a:r>
            <a:r>
              <a:rPr lang="en-US" sz="1937">
                <a:solidFill>
                  <a:srgbClr val="404155"/>
                </a:solidFill>
                <a:latin typeface="Arimo"/>
                <a:ea typeface="Arimo"/>
                <a:cs typeface="Arimo"/>
                <a:sym typeface="Arimo"/>
              </a:rPr>
              <a:t> Minimize wasted outreach to uninterested customers</a:t>
            </a:r>
          </a:p>
        </p:txBody>
      </p:sp>
      <p:sp>
        <p:nvSpPr>
          <p:cNvPr name="TextBox 16" id="16"/>
          <p:cNvSpPr txBox="true"/>
          <p:nvPr/>
        </p:nvSpPr>
        <p:spPr>
          <a:xfrm rot="0">
            <a:off x="655439" y="1875830"/>
            <a:ext cx="8260110" cy="385211"/>
          </a:xfrm>
          <a:prstGeom prst="rect">
            <a:avLst/>
          </a:prstGeom>
        </p:spPr>
        <p:txBody>
          <a:bodyPr anchor="t" rtlCol="false" tIns="0" lIns="0" bIns="0" rIns="0">
            <a:spAutoFit/>
          </a:bodyPr>
          <a:lstStyle/>
          <a:p>
            <a:pPr algn="l" marL="292198" indent="-146099" lvl="1">
              <a:lnSpc>
                <a:spcPts val="3116"/>
              </a:lnSpc>
              <a:buFont typeface="Arial"/>
              <a:buChar char="•"/>
            </a:pPr>
            <a:r>
              <a:rPr lang="en-US" b="true" sz="1937">
                <a:solidFill>
                  <a:srgbClr val="404155"/>
                </a:solidFill>
                <a:latin typeface="Arimo Bold"/>
                <a:ea typeface="Arimo Bold"/>
                <a:cs typeface="Arimo Bold"/>
                <a:sym typeface="Arimo Bold"/>
              </a:rPr>
              <a:t>Revenue Uplift:</a:t>
            </a:r>
            <a:r>
              <a:rPr lang="en-US" sz="1937">
                <a:solidFill>
                  <a:srgbClr val="404155"/>
                </a:solidFill>
                <a:latin typeface="Arimo"/>
                <a:ea typeface="Arimo"/>
                <a:cs typeface="Arimo"/>
                <a:sym typeface="Arimo"/>
              </a:rPr>
              <a:t> Improve conversion rates through precision targeting</a:t>
            </a:r>
          </a:p>
        </p:txBody>
      </p:sp>
      <p:sp>
        <p:nvSpPr>
          <p:cNvPr name="TextBox 17" id="17"/>
          <p:cNvSpPr txBox="true"/>
          <p:nvPr/>
        </p:nvSpPr>
        <p:spPr>
          <a:xfrm rot="0">
            <a:off x="655439" y="2241054"/>
            <a:ext cx="8260110" cy="385211"/>
          </a:xfrm>
          <a:prstGeom prst="rect">
            <a:avLst/>
          </a:prstGeom>
        </p:spPr>
        <p:txBody>
          <a:bodyPr anchor="t" rtlCol="false" tIns="0" lIns="0" bIns="0" rIns="0">
            <a:spAutoFit/>
          </a:bodyPr>
          <a:lstStyle/>
          <a:p>
            <a:pPr algn="l" marL="292198" indent="-146099" lvl="1">
              <a:lnSpc>
                <a:spcPts val="3116"/>
              </a:lnSpc>
              <a:buFont typeface="Arial"/>
              <a:buChar char="•"/>
            </a:pPr>
            <a:r>
              <a:rPr lang="en-US" b="true" sz="1937">
                <a:solidFill>
                  <a:srgbClr val="404155"/>
                </a:solidFill>
                <a:latin typeface="Arimo Bold"/>
                <a:ea typeface="Arimo Bold"/>
                <a:cs typeface="Arimo Bold"/>
                <a:sym typeface="Arimo Bold"/>
              </a:rPr>
              <a:t>Strategic Insights:</a:t>
            </a:r>
            <a:r>
              <a:rPr lang="en-US" sz="1937">
                <a:solidFill>
                  <a:srgbClr val="404155"/>
                </a:solidFill>
                <a:latin typeface="Arimo"/>
                <a:ea typeface="Arimo"/>
                <a:cs typeface="Arimo"/>
                <a:sym typeface="Arimo"/>
              </a:rPr>
              <a:t> Understand key drivers of customer interest</a:t>
            </a:r>
          </a:p>
        </p:txBody>
      </p:sp>
      <p:sp>
        <p:nvSpPr>
          <p:cNvPr name="TextBox 18" id="18"/>
          <p:cNvSpPr txBox="true"/>
          <p:nvPr/>
        </p:nvSpPr>
        <p:spPr>
          <a:xfrm rot="0">
            <a:off x="9381976" y="683121"/>
            <a:ext cx="2434352" cy="455295"/>
          </a:xfrm>
          <a:prstGeom prst="rect">
            <a:avLst/>
          </a:prstGeom>
        </p:spPr>
        <p:txBody>
          <a:bodyPr anchor="t" rtlCol="false" tIns="0" lIns="0" bIns="0" rIns="0">
            <a:spAutoFit/>
          </a:bodyPr>
          <a:lstStyle/>
          <a:p>
            <a:pPr algn="l">
              <a:lnSpc>
                <a:spcPts val="3629"/>
              </a:lnSpc>
            </a:pPr>
            <a:r>
              <a:rPr lang="en-US" sz="2887" b="true">
                <a:solidFill>
                  <a:srgbClr val="1B1B27"/>
                </a:solidFill>
                <a:latin typeface="Alexandria Bold"/>
                <a:ea typeface="Alexandria Bold"/>
                <a:cs typeface="Alexandria Bold"/>
                <a:sym typeface="Alexandria Bold"/>
              </a:rPr>
              <a:t>Key Findings</a:t>
            </a:r>
          </a:p>
        </p:txBody>
      </p:sp>
      <p:sp>
        <p:nvSpPr>
          <p:cNvPr name="TextBox 19" id="19"/>
          <p:cNvSpPr txBox="true"/>
          <p:nvPr/>
        </p:nvSpPr>
        <p:spPr>
          <a:xfrm rot="0">
            <a:off x="9381976" y="1145381"/>
            <a:ext cx="8260110" cy="775736"/>
          </a:xfrm>
          <a:prstGeom prst="rect">
            <a:avLst/>
          </a:prstGeom>
        </p:spPr>
        <p:txBody>
          <a:bodyPr anchor="t" rtlCol="false" tIns="0" lIns="0" bIns="0" rIns="0">
            <a:spAutoFit/>
          </a:bodyPr>
          <a:lstStyle/>
          <a:p>
            <a:pPr algn="l" marL="292198" indent="-146099" lvl="1">
              <a:lnSpc>
                <a:spcPts val="3116"/>
              </a:lnSpc>
              <a:buFont typeface="Arial"/>
              <a:buChar char="•"/>
            </a:pPr>
            <a:r>
              <a:rPr lang="en-US" sz="1937">
                <a:solidFill>
                  <a:srgbClr val="404155"/>
                </a:solidFill>
                <a:latin typeface="Arimo"/>
                <a:ea typeface="Arimo"/>
                <a:cs typeface="Arimo"/>
                <a:sym typeface="Arimo"/>
              </a:rPr>
              <a:t>Customers </a:t>
            </a:r>
            <a:r>
              <a:rPr lang="en-US" b="true" sz="1937">
                <a:solidFill>
                  <a:srgbClr val="404155"/>
                </a:solidFill>
                <a:latin typeface="Arimo Bold"/>
                <a:ea typeface="Arimo Bold"/>
                <a:cs typeface="Arimo Bold"/>
                <a:sym typeface="Arimo Bold"/>
              </a:rPr>
              <a:t>not previously insured</a:t>
            </a:r>
            <a:r>
              <a:rPr lang="en-US" sz="1937">
                <a:solidFill>
                  <a:srgbClr val="404155"/>
                </a:solidFill>
                <a:latin typeface="Arimo"/>
                <a:ea typeface="Arimo"/>
                <a:cs typeface="Arimo"/>
                <a:sym typeface="Arimo"/>
              </a:rPr>
              <a:t> and those with </a:t>
            </a:r>
            <a:r>
              <a:rPr lang="en-US" b="true" sz="1937">
                <a:solidFill>
                  <a:srgbClr val="404155"/>
                </a:solidFill>
                <a:latin typeface="Arimo Bold"/>
                <a:ea typeface="Arimo Bold"/>
                <a:cs typeface="Arimo Bold"/>
                <a:sym typeface="Arimo Bold"/>
              </a:rPr>
              <a:t>vehicle damage</a:t>
            </a:r>
            <a:r>
              <a:rPr lang="en-US" sz="1937">
                <a:solidFill>
                  <a:srgbClr val="404155"/>
                </a:solidFill>
                <a:latin typeface="Arimo"/>
                <a:ea typeface="Arimo"/>
                <a:cs typeface="Arimo"/>
                <a:sym typeface="Arimo"/>
              </a:rPr>
              <a:t> show the highest interest in purchasing insurance.</a:t>
            </a:r>
          </a:p>
        </p:txBody>
      </p:sp>
      <p:sp>
        <p:nvSpPr>
          <p:cNvPr name="TextBox 20" id="20"/>
          <p:cNvSpPr txBox="true"/>
          <p:nvPr/>
        </p:nvSpPr>
        <p:spPr>
          <a:xfrm rot="0">
            <a:off x="9381976" y="1875830"/>
            <a:ext cx="8260110" cy="385211"/>
          </a:xfrm>
          <a:prstGeom prst="rect">
            <a:avLst/>
          </a:prstGeom>
        </p:spPr>
        <p:txBody>
          <a:bodyPr anchor="t" rtlCol="false" tIns="0" lIns="0" bIns="0" rIns="0">
            <a:spAutoFit/>
          </a:bodyPr>
          <a:lstStyle/>
          <a:p>
            <a:pPr algn="l" marL="292198" indent="-146099" lvl="1">
              <a:lnSpc>
                <a:spcPts val="3116"/>
              </a:lnSpc>
              <a:buFont typeface="Arial"/>
              <a:buChar char="•"/>
            </a:pPr>
            <a:r>
              <a:rPr lang="en-US" b="true" sz="1937">
                <a:solidFill>
                  <a:srgbClr val="404155"/>
                </a:solidFill>
                <a:latin typeface="Arimo Bold"/>
                <a:ea typeface="Arimo Bold"/>
                <a:cs typeface="Arimo Bold"/>
                <a:sym typeface="Arimo Bold"/>
              </a:rPr>
              <a:t>Vehicle Age (&gt;2 years)</a:t>
            </a:r>
            <a:r>
              <a:rPr lang="en-US" sz="1937">
                <a:solidFill>
                  <a:srgbClr val="404155"/>
                </a:solidFill>
                <a:latin typeface="Arimo"/>
                <a:ea typeface="Arimo"/>
                <a:cs typeface="Arimo"/>
                <a:sym typeface="Arimo"/>
              </a:rPr>
              <a:t> is a strong indicator of response likelihood.</a:t>
            </a:r>
          </a:p>
        </p:txBody>
      </p:sp>
      <p:sp>
        <p:nvSpPr>
          <p:cNvPr name="TextBox 21" id="21"/>
          <p:cNvSpPr txBox="true"/>
          <p:nvPr/>
        </p:nvSpPr>
        <p:spPr>
          <a:xfrm rot="0">
            <a:off x="9381976" y="2241054"/>
            <a:ext cx="8260110" cy="1166261"/>
          </a:xfrm>
          <a:prstGeom prst="rect">
            <a:avLst/>
          </a:prstGeom>
        </p:spPr>
        <p:txBody>
          <a:bodyPr anchor="t" rtlCol="false" tIns="0" lIns="0" bIns="0" rIns="0">
            <a:spAutoFit/>
          </a:bodyPr>
          <a:lstStyle/>
          <a:p>
            <a:pPr algn="l" marL="292198" indent="-146099" lvl="1">
              <a:lnSpc>
                <a:spcPts val="3116"/>
              </a:lnSpc>
              <a:buFont typeface="Arial"/>
              <a:buChar char="•"/>
            </a:pPr>
            <a:r>
              <a:rPr lang="en-US" sz="1937">
                <a:solidFill>
                  <a:srgbClr val="404155"/>
                </a:solidFill>
                <a:latin typeface="Arimo"/>
                <a:ea typeface="Arimo"/>
                <a:cs typeface="Arimo"/>
                <a:sym typeface="Arimo"/>
              </a:rPr>
              <a:t>Logistic Regression achieved </a:t>
            </a:r>
            <a:r>
              <a:rPr lang="en-US" b="true" sz="1937">
                <a:solidFill>
                  <a:srgbClr val="404155"/>
                </a:solidFill>
                <a:latin typeface="Arimo Bold"/>
                <a:ea typeface="Arimo Bold"/>
                <a:cs typeface="Arimo Bold"/>
                <a:sym typeface="Arimo Bold"/>
              </a:rPr>
              <a:t>high recall</a:t>
            </a:r>
            <a:r>
              <a:rPr lang="en-US" sz="1937">
                <a:solidFill>
                  <a:srgbClr val="404155"/>
                </a:solidFill>
                <a:latin typeface="Arimo"/>
                <a:ea typeface="Arimo"/>
                <a:cs typeface="Arimo"/>
                <a:sym typeface="Arimo"/>
              </a:rPr>
              <a:t>, Random Forest achieved </a:t>
            </a:r>
            <a:r>
              <a:rPr lang="en-US" b="true" sz="1937">
                <a:solidFill>
                  <a:srgbClr val="404155"/>
                </a:solidFill>
                <a:latin typeface="Arimo Bold"/>
                <a:ea typeface="Arimo Bold"/>
                <a:cs typeface="Arimo Bold"/>
                <a:sym typeface="Arimo Bold"/>
              </a:rPr>
              <a:t>high accuracy</a:t>
            </a:r>
            <a:r>
              <a:rPr lang="en-US" sz="1937">
                <a:solidFill>
                  <a:srgbClr val="404155"/>
                </a:solidFill>
                <a:latin typeface="Arimo"/>
                <a:ea typeface="Arimo"/>
                <a:cs typeface="Arimo"/>
                <a:sym typeface="Arimo"/>
              </a:rPr>
              <a:t>, but</a:t>
            </a:r>
            <a:r>
              <a:rPr lang="en-US" b="true" sz="1937">
                <a:solidFill>
                  <a:srgbClr val="404155"/>
                </a:solidFill>
                <a:latin typeface="Arimo Bold"/>
                <a:ea typeface="Arimo Bold"/>
                <a:cs typeface="Arimo Bold"/>
                <a:sym typeface="Arimo Bold"/>
              </a:rPr>
              <a:t>Tuned Random Forest (threshold = 0.20)</a:t>
            </a:r>
            <a:r>
              <a:rPr lang="en-US" sz="1937">
                <a:solidFill>
                  <a:srgbClr val="404155"/>
                </a:solidFill>
                <a:latin typeface="Arimo"/>
                <a:ea typeface="Arimo"/>
                <a:cs typeface="Arimo"/>
                <a:sym typeface="Arimo"/>
              </a:rPr>
              <a:t> delivered the best balance for business needs.</a:t>
            </a:r>
          </a:p>
        </p:txBody>
      </p:sp>
      <p:sp>
        <p:nvSpPr>
          <p:cNvPr name="TextBox 22" id="22"/>
          <p:cNvSpPr txBox="true"/>
          <p:nvPr/>
        </p:nvSpPr>
        <p:spPr>
          <a:xfrm rot="0">
            <a:off x="9381976" y="3416840"/>
            <a:ext cx="8260110" cy="775736"/>
          </a:xfrm>
          <a:prstGeom prst="rect">
            <a:avLst/>
          </a:prstGeom>
        </p:spPr>
        <p:txBody>
          <a:bodyPr anchor="t" rtlCol="false" tIns="0" lIns="0" bIns="0" rIns="0">
            <a:spAutoFit/>
          </a:bodyPr>
          <a:lstStyle/>
          <a:p>
            <a:pPr algn="l" marL="292198" indent="-146099" lvl="1">
              <a:lnSpc>
                <a:spcPts val="3116"/>
              </a:lnSpc>
              <a:buFont typeface="Arial"/>
              <a:buChar char="•"/>
            </a:pPr>
            <a:r>
              <a:rPr lang="en-US" sz="1937">
                <a:solidFill>
                  <a:srgbClr val="404155"/>
                </a:solidFill>
                <a:latin typeface="Arimo"/>
                <a:ea typeface="Arimo"/>
                <a:cs typeface="Arimo"/>
                <a:sym typeface="Arimo"/>
              </a:rPr>
              <a:t>High-recall model ensures </a:t>
            </a:r>
            <a:r>
              <a:rPr lang="en-US" b="true" sz="1937">
                <a:solidFill>
                  <a:srgbClr val="404155"/>
                </a:solidFill>
                <a:latin typeface="Arimo Bold"/>
                <a:ea typeface="Arimo Bold"/>
                <a:cs typeface="Arimo Bold"/>
                <a:sym typeface="Arimo Bold"/>
              </a:rPr>
              <a:t>maximum customer capture</a:t>
            </a:r>
            <a:r>
              <a:rPr lang="en-US" sz="1937">
                <a:solidFill>
                  <a:srgbClr val="404155"/>
                </a:solidFill>
                <a:latin typeface="Arimo"/>
                <a:ea typeface="Arimo"/>
                <a:cs typeface="Arimo"/>
                <a:sym typeface="Arimo"/>
              </a:rPr>
              <a:t> for targeted marketing.</a:t>
            </a:r>
          </a:p>
        </p:txBody>
      </p:sp>
      <p:sp>
        <p:nvSpPr>
          <p:cNvPr name="TextBox 23" id="23"/>
          <p:cNvSpPr txBox="true"/>
          <p:nvPr/>
        </p:nvSpPr>
        <p:spPr>
          <a:xfrm rot="0">
            <a:off x="655439" y="3329434"/>
            <a:ext cx="5910858" cy="360760"/>
          </a:xfrm>
          <a:prstGeom prst="rect">
            <a:avLst/>
          </a:prstGeom>
        </p:spPr>
        <p:txBody>
          <a:bodyPr anchor="t" rtlCol="false" tIns="0" lIns="0" bIns="0" rIns="0">
            <a:spAutoFit/>
          </a:bodyPr>
          <a:lstStyle/>
          <a:p>
            <a:pPr algn="l">
              <a:lnSpc>
                <a:spcPts val="2750"/>
              </a:lnSpc>
            </a:pPr>
            <a:r>
              <a:rPr lang="en-US" sz="2187">
                <a:solidFill>
                  <a:srgbClr val="1B1B27"/>
                </a:solidFill>
                <a:latin typeface="Alexandria"/>
                <a:ea typeface="Alexandria"/>
                <a:cs typeface="Alexandria"/>
                <a:sym typeface="Alexandria"/>
              </a:rPr>
              <a:t>Limitation                                                           </a:t>
            </a:r>
          </a:p>
        </p:txBody>
      </p:sp>
      <p:sp>
        <p:nvSpPr>
          <p:cNvPr name="TextBox 24" id="24"/>
          <p:cNvSpPr txBox="true"/>
          <p:nvPr/>
        </p:nvSpPr>
        <p:spPr>
          <a:xfrm rot="0">
            <a:off x="1126042" y="4570991"/>
            <a:ext cx="1541554" cy="504143"/>
          </a:xfrm>
          <a:prstGeom prst="rect">
            <a:avLst/>
          </a:prstGeom>
        </p:spPr>
        <p:txBody>
          <a:bodyPr anchor="t" rtlCol="false" tIns="0" lIns="0" bIns="0" rIns="0">
            <a:spAutoFit/>
          </a:bodyPr>
          <a:lstStyle/>
          <a:p>
            <a:pPr algn="ctr">
              <a:lnSpc>
                <a:spcPts val="2062"/>
              </a:lnSpc>
            </a:pPr>
            <a:r>
              <a:rPr lang="en-US" sz="1687">
                <a:solidFill>
                  <a:srgbClr val="404155"/>
                </a:solidFill>
                <a:latin typeface="Alexandria"/>
                <a:ea typeface="Alexandria"/>
                <a:cs typeface="Alexandria"/>
                <a:sym typeface="Alexandria"/>
              </a:rPr>
              <a:t>Class Imbalance</a:t>
            </a:r>
          </a:p>
        </p:txBody>
      </p:sp>
      <p:sp>
        <p:nvSpPr>
          <p:cNvPr name="TextBox 25" id="25"/>
          <p:cNvSpPr txBox="true"/>
          <p:nvPr/>
        </p:nvSpPr>
        <p:spPr>
          <a:xfrm rot="0">
            <a:off x="1126042" y="5118257"/>
            <a:ext cx="1541554" cy="431889"/>
          </a:xfrm>
          <a:prstGeom prst="rect">
            <a:avLst/>
          </a:prstGeom>
        </p:spPr>
        <p:txBody>
          <a:bodyPr anchor="t" rtlCol="false" tIns="0" lIns="0" bIns="0" rIns="0">
            <a:spAutoFit/>
          </a:bodyPr>
          <a:lstStyle/>
          <a:p>
            <a:pPr algn="ctr">
              <a:lnSpc>
                <a:spcPts val="1687"/>
              </a:lnSpc>
            </a:pPr>
            <a:r>
              <a:rPr lang="en-US" sz="1312">
                <a:solidFill>
                  <a:srgbClr val="404155"/>
                </a:solidFill>
                <a:latin typeface="Arimo"/>
                <a:ea typeface="Arimo"/>
                <a:cs typeface="Arimo"/>
                <a:sym typeface="Arimo"/>
              </a:rPr>
              <a:t>Only ~12% positive responses</a:t>
            </a:r>
          </a:p>
        </p:txBody>
      </p:sp>
      <p:sp>
        <p:nvSpPr>
          <p:cNvPr name="TextBox 26" id="26"/>
          <p:cNvSpPr txBox="true"/>
          <p:nvPr/>
        </p:nvSpPr>
        <p:spPr>
          <a:xfrm rot="0">
            <a:off x="3429410" y="4470162"/>
            <a:ext cx="1541554" cy="504142"/>
          </a:xfrm>
          <a:prstGeom prst="rect">
            <a:avLst/>
          </a:prstGeom>
        </p:spPr>
        <p:txBody>
          <a:bodyPr anchor="t" rtlCol="false" tIns="0" lIns="0" bIns="0" rIns="0">
            <a:spAutoFit/>
          </a:bodyPr>
          <a:lstStyle/>
          <a:p>
            <a:pPr algn="ctr">
              <a:lnSpc>
                <a:spcPts val="2062"/>
              </a:lnSpc>
            </a:pPr>
            <a:r>
              <a:rPr lang="en-US" sz="1687">
                <a:solidFill>
                  <a:srgbClr val="404155"/>
                </a:solidFill>
                <a:latin typeface="Alexandria"/>
                <a:ea typeface="Alexandria"/>
                <a:cs typeface="Alexandria"/>
                <a:sym typeface="Alexandria"/>
              </a:rPr>
              <a:t>Low-Value Features</a:t>
            </a:r>
          </a:p>
        </p:txBody>
      </p:sp>
      <p:sp>
        <p:nvSpPr>
          <p:cNvPr name="TextBox 27" id="27"/>
          <p:cNvSpPr txBox="true"/>
          <p:nvPr/>
        </p:nvSpPr>
        <p:spPr>
          <a:xfrm rot="0">
            <a:off x="3429410" y="5017430"/>
            <a:ext cx="1541554" cy="633545"/>
          </a:xfrm>
          <a:prstGeom prst="rect">
            <a:avLst/>
          </a:prstGeom>
        </p:spPr>
        <p:txBody>
          <a:bodyPr anchor="t" rtlCol="false" tIns="0" lIns="0" bIns="0" rIns="0">
            <a:spAutoFit/>
          </a:bodyPr>
          <a:lstStyle/>
          <a:p>
            <a:pPr algn="ctr">
              <a:lnSpc>
                <a:spcPts val="1687"/>
              </a:lnSpc>
            </a:pPr>
            <a:r>
              <a:rPr lang="en-US" sz="1312">
                <a:solidFill>
                  <a:srgbClr val="404155"/>
                </a:solidFill>
                <a:latin typeface="Arimo"/>
                <a:ea typeface="Arimo"/>
                <a:cs typeface="Arimo"/>
                <a:sym typeface="Arimo"/>
              </a:rPr>
              <a:t>Driving License, Premium, Vintage add little</a:t>
            </a:r>
          </a:p>
        </p:txBody>
      </p:sp>
      <p:sp>
        <p:nvSpPr>
          <p:cNvPr name="TextBox 28" id="28"/>
          <p:cNvSpPr txBox="true"/>
          <p:nvPr/>
        </p:nvSpPr>
        <p:spPr>
          <a:xfrm rot="0">
            <a:off x="5732919" y="4344128"/>
            <a:ext cx="1541554" cy="756212"/>
          </a:xfrm>
          <a:prstGeom prst="rect">
            <a:avLst/>
          </a:prstGeom>
        </p:spPr>
        <p:txBody>
          <a:bodyPr anchor="t" rtlCol="false" tIns="0" lIns="0" bIns="0" rIns="0">
            <a:spAutoFit/>
          </a:bodyPr>
          <a:lstStyle/>
          <a:p>
            <a:pPr algn="ctr">
              <a:lnSpc>
                <a:spcPts val="2062"/>
              </a:lnSpc>
            </a:pPr>
            <a:r>
              <a:rPr lang="en-US" sz="1687">
                <a:solidFill>
                  <a:srgbClr val="404155"/>
                </a:solidFill>
                <a:latin typeface="Alexandria"/>
                <a:ea typeface="Alexandria"/>
                <a:cs typeface="Alexandria"/>
                <a:sym typeface="Alexandria"/>
              </a:rPr>
              <a:t>Missing Customer Depth</a:t>
            </a:r>
          </a:p>
        </p:txBody>
      </p:sp>
      <p:sp>
        <p:nvSpPr>
          <p:cNvPr name="TextBox 29" id="29"/>
          <p:cNvSpPr txBox="true"/>
          <p:nvPr/>
        </p:nvSpPr>
        <p:spPr>
          <a:xfrm rot="0">
            <a:off x="5732919" y="5143465"/>
            <a:ext cx="1541554" cy="633545"/>
          </a:xfrm>
          <a:prstGeom prst="rect">
            <a:avLst/>
          </a:prstGeom>
        </p:spPr>
        <p:txBody>
          <a:bodyPr anchor="t" rtlCol="false" tIns="0" lIns="0" bIns="0" rIns="0">
            <a:spAutoFit/>
          </a:bodyPr>
          <a:lstStyle/>
          <a:p>
            <a:pPr algn="ctr">
              <a:lnSpc>
                <a:spcPts val="1687"/>
              </a:lnSpc>
            </a:pPr>
            <a:r>
              <a:rPr lang="en-US" sz="1312">
                <a:solidFill>
                  <a:srgbClr val="404155"/>
                </a:solidFill>
                <a:latin typeface="Arimo"/>
                <a:ea typeface="Arimo"/>
                <a:cs typeface="Arimo"/>
                <a:sym typeface="Arimo"/>
              </a:rPr>
              <a:t>No income, claims, or communication logs</a:t>
            </a:r>
          </a:p>
        </p:txBody>
      </p:sp>
      <p:sp>
        <p:nvSpPr>
          <p:cNvPr name="TextBox 30" id="30"/>
          <p:cNvSpPr txBox="true"/>
          <p:nvPr/>
        </p:nvSpPr>
        <p:spPr>
          <a:xfrm rot="0">
            <a:off x="2219470" y="6847471"/>
            <a:ext cx="1541554" cy="504142"/>
          </a:xfrm>
          <a:prstGeom prst="rect">
            <a:avLst/>
          </a:prstGeom>
        </p:spPr>
        <p:txBody>
          <a:bodyPr anchor="t" rtlCol="false" tIns="0" lIns="0" bIns="0" rIns="0">
            <a:spAutoFit/>
          </a:bodyPr>
          <a:lstStyle/>
          <a:p>
            <a:pPr algn="ctr">
              <a:lnSpc>
                <a:spcPts val="2062"/>
              </a:lnSpc>
            </a:pPr>
            <a:r>
              <a:rPr lang="en-US" sz="1687">
                <a:solidFill>
                  <a:srgbClr val="404155"/>
                </a:solidFill>
                <a:latin typeface="Alexandria"/>
                <a:ea typeface="Alexandria"/>
                <a:cs typeface="Alexandria"/>
                <a:sym typeface="Alexandria"/>
              </a:rPr>
              <a:t>Low Precision Risk</a:t>
            </a:r>
          </a:p>
        </p:txBody>
      </p:sp>
      <p:sp>
        <p:nvSpPr>
          <p:cNvPr name="TextBox 31" id="31"/>
          <p:cNvSpPr txBox="true"/>
          <p:nvPr/>
        </p:nvSpPr>
        <p:spPr>
          <a:xfrm rot="0">
            <a:off x="2219470" y="7394739"/>
            <a:ext cx="1541554" cy="431889"/>
          </a:xfrm>
          <a:prstGeom prst="rect">
            <a:avLst/>
          </a:prstGeom>
        </p:spPr>
        <p:txBody>
          <a:bodyPr anchor="t" rtlCol="false" tIns="0" lIns="0" bIns="0" rIns="0">
            <a:spAutoFit/>
          </a:bodyPr>
          <a:lstStyle/>
          <a:p>
            <a:pPr algn="ctr">
              <a:lnSpc>
                <a:spcPts val="1687"/>
              </a:lnSpc>
            </a:pPr>
            <a:r>
              <a:rPr lang="en-US" sz="1312">
                <a:solidFill>
                  <a:srgbClr val="404155"/>
                </a:solidFill>
                <a:latin typeface="Arimo"/>
                <a:ea typeface="Arimo"/>
                <a:cs typeface="Arimo"/>
                <a:sym typeface="Arimo"/>
              </a:rPr>
              <a:t>Higher likelihood of false positives</a:t>
            </a:r>
          </a:p>
        </p:txBody>
      </p:sp>
      <p:sp>
        <p:nvSpPr>
          <p:cNvPr name="TextBox 32" id="32"/>
          <p:cNvSpPr txBox="true"/>
          <p:nvPr/>
        </p:nvSpPr>
        <p:spPr>
          <a:xfrm rot="0">
            <a:off x="4603501" y="6872679"/>
            <a:ext cx="1541554" cy="252071"/>
          </a:xfrm>
          <a:prstGeom prst="rect">
            <a:avLst/>
          </a:prstGeom>
        </p:spPr>
        <p:txBody>
          <a:bodyPr anchor="t" rtlCol="false" tIns="0" lIns="0" bIns="0" rIns="0">
            <a:spAutoFit/>
          </a:bodyPr>
          <a:lstStyle/>
          <a:p>
            <a:pPr algn="ctr">
              <a:lnSpc>
                <a:spcPts val="2062"/>
              </a:lnSpc>
            </a:pPr>
            <a:r>
              <a:rPr lang="en-US" sz="1687">
                <a:solidFill>
                  <a:srgbClr val="404155"/>
                </a:solidFill>
                <a:latin typeface="Alexandria"/>
                <a:ea typeface="Alexandria"/>
                <a:cs typeface="Alexandria"/>
                <a:sym typeface="Alexandria"/>
              </a:rPr>
              <a:t>Model Impact</a:t>
            </a:r>
          </a:p>
        </p:txBody>
      </p:sp>
      <p:sp>
        <p:nvSpPr>
          <p:cNvPr name="TextBox 33" id="33"/>
          <p:cNvSpPr txBox="true"/>
          <p:nvPr/>
        </p:nvSpPr>
        <p:spPr>
          <a:xfrm rot="0">
            <a:off x="4603501" y="7167875"/>
            <a:ext cx="1541554" cy="633546"/>
          </a:xfrm>
          <a:prstGeom prst="rect">
            <a:avLst/>
          </a:prstGeom>
        </p:spPr>
        <p:txBody>
          <a:bodyPr anchor="t" rtlCol="false" tIns="0" lIns="0" bIns="0" rIns="0">
            <a:spAutoFit/>
          </a:bodyPr>
          <a:lstStyle/>
          <a:p>
            <a:pPr algn="ctr">
              <a:lnSpc>
                <a:spcPts val="1687"/>
              </a:lnSpc>
            </a:pPr>
            <a:r>
              <a:rPr lang="en-US" sz="1312">
                <a:solidFill>
                  <a:srgbClr val="404155"/>
                </a:solidFill>
                <a:latin typeface="Arimo"/>
                <a:ea typeface="Arimo"/>
                <a:cs typeface="Arimo"/>
                <a:sym typeface="Arimo"/>
              </a:rPr>
              <a:t>Bias toward majority class expected</a:t>
            </a:r>
          </a:p>
        </p:txBody>
      </p:sp>
      <p:sp>
        <p:nvSpPr>
          <p:cNvPr name="TextBox 34" id="34"/>
          <p:cNvSpPr txBox="true"/>
          <p:nvPr/>
        </p:nvSpPr>
        <p:spPr>
          <a:xfrm rot="0">
            <a:off x="9616692" y="4727108"/>
            <a:ext cx="3077885" cy="455295"/>
          </a:xfrm>
          <a:prstGeom prst="rect">
            <a:avLst/>
          </a:prstGeom>
        </p:spPr>
        <p:txBody>
          <a:bodyPr anchor="t" rtlCol="false" tIns="0" lIns="0" bIns="0" rIns="0">
            <a:spAutoFit/>
          </a:bodyPr>
          <a:lstStyle/>
          <a:p>
            <a:pPr algn="l">
              <a:lnSpc>
                <a:spcPts val="3629"/>
              </a:lnSpc>
            </a:pPr>
            <a:r>
              <a:rPr lang="en-US" sz="2887" b="true">
                <a:solidFill>
                  <a:srgbClr val="1B1B27"/>
                </a:solidFill>
                <a:latin typeface="Alexandria Bold"/>
                <a:ea typeface="Alexandria Bold"/>
                <a:cs typeface="Alexandria Bold"/>
                <a:sym typeface="Alexandria Bold"/>
              </a:rPr>
              <a:t>Future Research</a:t>
            </a:r>
          </a:p>
        </p:txBody>
      </p:sp>
      <p:sp>
        <p:nvSpPr>
          <p:cNvPr name="TextBox 35" id="35"/>
          <p:cNvSpPr txBox="true"/>
          <p:nvPr/>
        </p:nvSpPr>
        <p:spPr>
          <a:xfrm rot="0">
            <a:off x="9381976" y="5297517"/>
            <a:ext cx="8260110" cy="775736"/>
          </a:xfrm>
          <a:prstGeom prst="rect">
            <a:avLst/>
          </a:prstGeom>
        </p:spPr>
        <p:txBody>
          <a:bodyPr anchor="t" rtlCol="false" tIns="0" lIns="0" bIns="0" rIns="0">
            <a:spAutoFit/>
          </a:bodyPr>
          <a:lstStyle/>
          <a:p>
            <a:pPr algn="l" marL="292198" indent="-146099" lvl="1">
              <a:lnSpc>
                <a:spcPts val="3116"/>
              </a:lnSpc>
              <a:buFont typeface="Arial"/>
              <a:buChar char="•"/>
            </a:pPr>
            <a:r>
              <a:rPr lang="en-US" sz="1937">
                <a:solidFill>
                  <a:srgbClr val="404155"/>
                </a:solidFill>
                <a:latin typeface="Arimo"/>
                <a:ea typeface="Arimo"/>
                <a:cs typeface="Arimo"/>
                <a:sym typeface="Arimo"/>
              </a:rPr>
              <a:t>Add more meaningful features (demographics, past claims, customer interactions).</a:t>
            </a:r>
          </a:p>
        </p:txBody>
      </p:sp>
      <p:sp>
        <p:nvSpPr>
          <p:cNvPr name="TextBox 36" id="36"/>
          <p:cNvSpPr txBox="true"/>
          <p:nvPr/>
        </p:nvSpPr>
        <p:spPr>
          <a:xfrm rot="0">
            <a:off x="9381976" y="6340506"/>
            <a:ext cx="8260110" cy="385211"/>
          </a:xfrm>
          <a:prstGeom prst="rect">
            <a:avLst/>
          </a:prstGeom>
        </p:spPr>
        <p:txBody>
          <a:bodyPr anchor="t" rtlCol="false" tIns="0" lIns="0" bIns="0" rIns="0">
            <a:spAutoFit/>
          </a:bodyPr>
          <a:lstStyle/>
          <a:p>
            <a:pPr algn="l" marL="292198" indent="-146099" lvl="1">
              <a:lnSpc>
                <a:spcPts val="3116"/>
              </a:lnSpc>
              <a:buFont typeface="Arial"/>
              <a:buChar char="•"/>
            </a:pPr>
            <a:r>
              <a:rPr lang="en-US" sz="1937">
                <a:solidFill>
                  <a:srgbClr val="404155"/>
                </a:solidFill>
                <a:latin typeface="Arimo"/>
                <a:ea typeface="Arimo"/>
                <a:cs typeface="Arimo"/>
                <a:sym typeface="Arimo"/>
              </a:rPr>
              <a:t>Experiment with advanced models like </a:t>
            </a:r>
            <a:r>
              <a:rPr lang="en-US" b="true" sz="1937">
                <a:solidFill>
                  <a:srgbClr val="404155"/>
                </a:solidFill>
                <a:latin typeface="Arimo Bold"/>
                <a:ea typeface="Arimo Bold"/>
                <a:cs typeface="Arimo Bold"/>
                <a:sym typeface="Arimo Bold"/>
              </a:rPr>
              <a:t>XGBoost, LightGBM, CatBoost</a:t>
            </a:r>
            <a:r>
              <a:rPr lang="en-US" sz="1937">
                <a:solidFill>
                  <a:srgbClr val="404155"/>
                </a:solidFill>
                <a:latin typeface="Arimo"/>
                <a:ea typeface="Arimo"/>
                <a:cs typeface="Arimo"/>
                <a:sym typeface="Arimo"/>
              </a:rPr>
              <a:t>.</a:t>
            </a:r>
          </a:p>
        </p:txBody>
      </p:sp>
      <p:sp>
        <p:nvSpPr>
          <p:cNvPr name="TextBox 37" id="37"/>
          <p:cNvSpPr txBox="true"/>
          <p:nvPr/>
        </p:nvSpPr>
        <p:spPr>
          <a:xfrm rot="0">
            <a:off x="9381976" y="7256364"/>
            <a:ext cx="8260110" cy="775736"/>
          </a:xfrm>
          <a:prstGeom prst="rect">
            <a:avLst/>
          </a:prstGeom>
        </p:spPr>
        <p:txBody>
          <a:bodyPr anchor="t" rtlCol="false" tIns="0" lIns="0" bIns="0" rIns="0">
            <a:spAutoFit/>
          </a:bodyPr>
          <a:lstStyle/>
          <a:p>
            <a:pPr algn="l" marL="292198" indent="-146099" lvl="1">
              <a:lnSpc>
                <a:spcPts val="3116"/>
              </a:lnSpc>
              <a:buFont typeface="Arial"/>
              <a:buChar char="•"/>
            </a:pPr>
            <a:r>
              <a:rPr lang="en-US" sz="1937">
                <a:solidFill>
                  <a:srgbClr val="404155"/>
                </a:solidFill>
                <a:latin typeface="Arimo"/>
                <a:ea typeface="Arimo"/>
                <a:cs typeface="Arimo"/>
                <a:sym typeface="Arimo"/>
              </a:rPr>
              <a:t>Build a </a:t>
            </a:r>
            <a:r>
              <a:rPr lang="en-US" b="true" sz="1937">
                <a:solidFill>
                  <a:srgbClr val="404155"/>
                </a:solidFill>
                <a:latin typeface="Arimo Bold"/>
                <a:ea typeface="Arimo Bold"/>
                <a:cs typeface="Arimo Bold"/>
                <a:sym typeface="Arimo Bold"/>
              </a:rPr>
              <a:t>real system</a:t>
            </a:r>
            <a:r>
              <a:rPr lang="en-US" sz="1937">
                <a:solidFill>
                  <a:srgbClr val="404155"/>
                </a:solidFill>
                <a:latin typeface="Arimo"/>
                <a:ea typeface="Arimo"/>
                <a:cs typeface="Arimo"/>
                <a:sym typeface="Arimo"/>
              </a:rPr>
              <a:t> and integrate model into CRM for real-time targeting.</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5C73E6"/>
            </a:solidFill>
            <a:ln w="12700">
              <a:solidFill>
                <a:srgbClr val="000000"/>
              </a:solidFill>
            </a:ln>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9F9FF"/>
            </a:solidFill>
            <a:ln w="12700">
              <a:solidFill>
                <a:srgbClr val="000000"/>
              </a:solidFill>
            </a:ln>
          </p:spPr>
        </p:sp>
      </p:grpSp>
      <p:sp>
        <p:nvSpPr>
          <p:cNvPr name="TextBox 6" id="6"/>
          <p:cNvSpPr txBox="true"/>
          <p:nvPr/>
        </p:nvSpPr>
        <p:spPr>
          <a:xfrm rot="0">
            <a:off x="802481" y="611386"/>
            <a:ext cx="7988499" cy="735658"/>
          </a:xfrm>
          <a:prstGeom prst="rect">
            <a:avLst/>
          </a:prstGeom>
        </p:spPr>
        <p:txBody>
          <a:bodyPr anchor="t" rtlCol="false" tIns="0" lIns="0" bIns="0" rIns="0">
            <a:spAutoFit/>
          </a:bodyPr>
          <a:lstStyle/>
          <a:p>
            <a:pPr algn="l">
              <a:lnSpc>
                <a:spcPts val="5625"/>
              </a:lnSpc>
            </a:pPr>
            <a:r>
              <a:rPr lang="en-US" sz="4499" u="sng">
                <a:solidFill>
                  <a:srgbClr val="1B1B27"/>
                </a:solidFill>
                <a:latin typeface="Alexandria"/>
                <a:ea typeface="Alexandria"/>
                <a:cs typeface="Alexandria"/>
                <a:sym typeface="Alexandria"/>
              </a:rPr>
              <a:t>User Interface for Prediction</a:t>
            </a:r>
          </a:p>
        </p:txBody>
      </p:sp>
      <p:grpSp>
        <p:nvGrpSpPr>
          <p:cNvPr name="Group 7" id="7"/>
          <p:cNvGrpSpPr/>
          <p:nvPr/>
        </p:nvGrpSpPr>
        <p:grpSpPr>
          <a:xfrm rot="0">
            <a:off x="797719" y="1686074"/>
            <a:ext cx="16692562" cy="9054704"/>
            <a:chOff x="0" y="0"/>
            <a:chExt cx="22256750" cy="12072938"/>
          </a:xfrm>
        </p:grpSpPr>
        <p:sp>
          <p:nvSpPr>
            <p:cNvPr name="Freeform 8" id="8"/>
            <p:cNvSpPr/>
            <p:nvPr/>
          </p:nvSpPr>
          <p:spPr>
            <a:xfrm flipH="false" flipV="false" rot="0">
              <a:off x="0" y="0"/>
              <a:ext cx="22256750" cy="12072874"/>
            </a:xfrm>
            <a:custGeom>
              <a:avLst/>
              <a:gdLst/>
              <a:ahLst/>
              <a:cxnLst/>
              <a:rect r="r" b="b" t="t" l="l"/>
              <a:pathLst>
                <a:path h="12072874" w="22256750">
                  <a:moveTo>
                    <a:pt x="0" y="134747"/>
                  </a:moveTo>
                  <a:cubicBezTo>
                    <a:pt x="0" y="60325"/>
                    <a:pt x="60325" y="0"/>
                    <a:pt x="134874" y="0"/>
                  </a:cubicBezTo>
                  <a:lnTo>
                    <a:pt x="22121876" y="0"/>
                  </a:lnTo>
                  <a:lnTo>
                    <a:pt x="22121876" y="6350"/>
                  </a:lnTo>
                  <a:lnTo>
                    <a:pt x="22121876" y="0"/>
                  </a:lnTo>
                  <a:cubicBezTo>
                    <a:pt x="22196298" y="0"/>
                    <a:pt x="22256750" y="60325"/>
                    <a:pt x="22256750" y="134747"/>
                  </a:cubicBezTo>
                  <a:lnTo>
                    <a:pt x="22250400" y="134747"/>
                  </a:lnTo>
                  <a:lnTo>
                    <a:pt x="22256750" y="134747"/>
                  </a:lnTo>
                  <a:lnTo>
                    <a:pt x="22256750" y="11938127"/>
                  </a:lnTo>
                  <a:lnTo>
                    <a:pt x="22250400" y="11938127"/>
                  </a:lnTo>
                  <a:lnTo>
                    <a:pt x="22256750" y="11938127"/>
                  </a:lnTo>
                  <a:cubicBezTo>
                    <a:pt x="22256750" y="12012549"/>
                    <a:pt x="22196425" y="12072874"/>
                    <a:pt x="22121876" y="12072874"/>
                  </a:cubicBezTo>
                  <a:lnTo>
                    <a:pt x="22121876" y="12066524"/>
                  </a:lnTo>
                  <a:lnTo>
                    <a:pt x="22121876" y="12072874"/>
                  </a:lnTo>
                  <a:lnTo>
                    <a:pt x="134874" y="12072874"/>
                  </a:lnTo>
                  <a:lnTo>
                    <a:pt x="134874" y="12066524"/>
                  </a:lnTo>
                  <a:lnTo>
                    <a:pt x="134874" y="12072874"/>
                  </a:lnTo>
                  <a:cubicBezTo>
                    <a:pt x="60325" y="12073001"/>
                    <a:pt x="0" y="12012549"/>
                    <a:pt x="0" y="11938127"/>
                  </a:cubicBezTo>
                  <a:lnTo>
                    <a:pt x="0" y="134747"/>
                  </a:lnTo>
                  <a:lnTo>
                    <a:pt x="6350" y="134747"/>
                  </a:lnTo>
                  <a:lnTo>
                    <a:pt x="0" y="134747"/>
                  </a:lnTo>
                  <a:moveTo>
                    <a:pt x="12700" y="134747"/>
                  </a:moveTo>
                  <a:lnTo>
                    <a:pt x="12700" y="11938127"/>
                  </a:lnTo>
                  <a:lnTo>
                    <a:pt x="6350" y="11938127"/>
                  </a:lnTo>
                  <a:lnTo>
                    <a:pt x="12700" y="11938127"/>
                  </a:lnTo>
                  <a:cubicBezTo>
                    <a:pt x="12700" y="12005564"/>
                    <a:pt x="67437" y="12060174"/>
                    <a:pt x="134874" y="12060174"/>
                  </a:cubicBezTo>
                  <a:lnTo>
                    <a:pt x="22121876" y="12060174"/>
                  </a:lnTo>
                  <a:cubicBezTo>
                    <a:pt x="22189314" y="12060174"/>
                    <a:pt x="22244050" y="12005564"/>
                    <a:pt x="22244050" y="11938127"/>
                  </a:cubicBezTo>
                  <a:lnTo>
                    <a:pt x="22244050" y="134747"/>
                  </a:lnTo>
                  <a:cubicBezTo>
                    <a:pt x="22244050" y="67310"/>
                    <a:pt x="22189314" y="12700"/>
                    <a:pt x="22121876" y="12700"/>
                  </a:cubicBezTo>
                  <a:lnTo>
                    <a:pt x="134874" y="12700"/>
                  </a:lnTo>
                  <a:lnTo>
                    <a:pt x="134874" y="6350"/>
                  </a:lnTo>
                  <a:lnTo>
                    <a:pt x="134874" y="12700"/>
                  </a:lnTo>
                  <a:cubicBezTo>
                    <a:pt x="67437" y="12700"/>
                    <a:pt x="12700" y="67310"/>
                    <a:pt x="12700" y="134747"/>
                  </a:cubicBezTo>
                  <a:close/>
                </a:path>
              </a:pathLst>
            </a:custGeom>
            <a:solidFill>
              <a:srgbClr val="000000">
                <a:alpha val="392"/>
              </a:srgbClr>
            </a:solidFill>
            <a:ln w="12700">
              <a:solidFill>
                <a:srgbClr val="000000"/>
              </a:solidFill>
            </a:ln>
          </p:spPr>
        </p:sp>
      </p:grpSp>
      <p:grpSp>
        <p:nvGrpSpPr>
          <p:cNvPr name="Group 9" id="9"/>
          <p:cNvGrpSpPr/>
          <p:nvPr/>
        </p:nvGrpSpPr>
        <p:grpSpPr>
          <a:xfrm rot="0">
            <a:off x="812006" y="1700361"/>
            <a:ext cx="16663988" cy="8365182"/>
            <a:chOff x="0" y="0"/>
            <a:chExt cx="22218650" cy="11153577"/>
          </a:xfrm>
        </p:grpSpPr>
        <p:sp>
          <p:nvSpPr>
            <p:cNvPr name="Freeform 10" id="10"/>
            <p:cNvSpPr/>
            <p:nvPr/>
          </p:nvSpPr>
          <p:spPr>
            <a:xfrm flipH="false" flipV="false" rot="0">
              <a:off x="0" y="0"/>
              <a:ext cx="22218650" cy="11153521"/>
            </a:xfrm>
            <a:custGeom>
              <a:avLst/>
              <a:gdLst/>
              <a:ahLst/>
              <a:cxnLst/>
              <a:rect r="r" b="b" t="t" l="l"/>
              <a:pathLst>
                <a:path h="11153521" w="22218650">
                  <a:moveTo>
                    <a:pt x="0" y="0"/>
                  </a:moveTo>
                  <a:lnTo>
                    <a:pt x="22218650" y="0"/>
                  </a:lnTo>
                  <a:lnTo>
                    <a:pt x="22218650" y="11153521"/>
                  </a:lnTo>
                  <a:lnTo>
                    <a:pt x="0" y="11153521"/>
                  </a:lnTo>
                  <a:close/>
                </a:path>
              </a:pathLst>
            </a:custGeom>
            <a:solidFill>
              <a:srgbClr val="FFFFFF">
                <a:alpha val="0"/>
              </a:srgbClr>
            </a:solidFill>
            <a:ln w="12700">
              <a:solidFill>
                <a:srgbClr val="000000"/>
              </a:solidFill>
            </a:ln>
          </p:spPr>
        </p:sp>
      </p:grpSp>
      <p:grpSp>
        <p:nvGrpSpPr>
          <p:cNvPr name="Group 11" id="11"/>
          <p:cNvGrpSpPr>
            <a:grpSpLocks noChangeAspect="true"/>
          </p:cNvGrpSpPr>
          <p:nvPr/>
        </p:nvGrpSpPr>
        <p:grpSpPr>
          <a:xfrm rot="0">
            <a:off x="1041350" y="1847404"/>
            <a:ext cx="7610475" cy="8071097"/>
            <a:chOff x="0" y="0"/>
            <a:chExt cx="10147300" cy="10761463"/>
          </a:xfrm>
        </p:grpSpPr>
        <p:sp>
          <p:nvSpPr>
            <p:cNvPr name="Freeform 12" id="12" descr="preencoded.png"/>
            <p:cNvSpPr/>
            <p:nvPr/>
          </p:nvSpPr>
          <p:spPr>
            <a:xfrm flipH="false" flipV="false" rot="0">
              <a:off x="0" y="0"/>
              <a:ext cx="10147300" cy="10761472"/>
            </a:xfrm>
            <a:custGeom>
              <a:avLst/>
              <a:gdLst/>
              <a:ahLst/>
              <a:cxnLst/>
              <a:rect r="r" b="b" t="t" l="l"/>
              <a:pathLst>
                <a:path h="10761472" w="10147300">
                  <a:moveTo>
                    <a:pt x="0" y="0"/>
                  </a:moveTo>
                  <a:lnTo>
                    <a:pt x="10147300" y="0"/>
                  </a:lnTo>
                  <a:lnTo>
                    <a:pt x="10147300" y="10761472"/>
                  </a:lnTo>
                  <a:lnTo>
                    <a:pt x="0" y="10761472"/>
                  </a:lnTo>
                  <a:lnTo>
                    <a:pt x="0" y="0"/>
                  </a:lnTo>
                  <a:close/>
                </a:path>
              </a:pathLst>
            </a:custGeom>
            <a:blipFill>
              <a:blip r:embed="rId3"/>
              <a:stretch>
                <a:fillRect l="-21" t="0" r="-21" b="0"/>
              </a:stretch>
            </a:blipFill>
          </p:spPr>
        </p:sp>
      </p:grpSp>
      <p:grpSp>
        <p:nvGrpSpPr>
          <p:cNvPr name="Group 13" id="13"/>
          <p:cNvGrpSpPr>
            <a:grpSpLocks noChangeAspect="true"/>
          </p:cNvGrpSpPr>
          <p:nvPr/>
        </p:nvGrpSpPr>
        <p:grpSpPr>
          <a:xfrm rot="0">
            <a:off x="9119741" y="1847404"/>
            <a:ext cx="8127058" cy="8002786"/>
            <a:chOff x="0" y="0"/>
            <a:chExt cx="10836077" cy="10670382"/>
          </a:xfrm>
        </p:grpSpPr>
        <p:sp>
          <p:nvSpPr>
            <p:cNvPr name="Freeform 14" id="14" descr="preencoded.png"/>
            <p:cNvSpPr/>
            <p:nvPr/>
          </p:nvSpPr>
          <p:spPr>
            <a:xfrm flipH="false" flipV="false" rot="0">
              <a:off x="0" y="0"/>
              <a:ext cx="10836021" cy="10670413"/>
            </a:xfrm>
            <a:custGeom>
              <a:avLst/>
              <a:gdLst/>
              <a:ahLst/>
              <a:cxnLst/>
              <a:rect r="r" b="b" t="t" l="l"/>
              <a:pathLst>
                <a:path h="10670413" w="10836021">
                  <a:moveTo>
                    <a:pt x="0" y="0"/>
                  </a:moveTo>
                  <a:lnTo>
                    <a:pt x="10836021" y="0"/>
                  </a:lnTo>
                  <a:lnTo>
                    <a:pt x="10836021" y="10670413"/>
                  </a:lnTo>
                  <a:lnTo>
                    <a:pt x="0" y="10670413"/>
                  </a:lnTo>
                  <a:lnTo>
                    <a:pt x="0" y="0"/>
                  </a:lnTo>
                  <a:close/>
                </a:path>
              </a:pathLst>
            </a:custGeom>
            <a:blipFill>
              <a:blip r:embed="rId4"/>
              <a:stretch>
                <a:fillRect l="0" t="-2" r="0" b="-2"/>
              </a:stretch>
            </a:blipFill>
          </p:spPr>
        </p:sp>
      </p:grpSp>
      <p:grpSp>
        <p:nvGrpSpPr>
          <p:cNvPr name="Group 15" id="15"/>
          <p:cNvGrpSpPr/>
          <p:nvPr/>
        </p:nvGrpSpPr>
        <p:grpSpPr>
          <a:xfrm rot="0">
            <a:off x="812006" y="10065544"/>
            <a:ext cx="16663988" cy="660946"/>
            <a:chOff x="0" y="0"/>
            <a:chExt cx="22218650" cy="881262"/>
          </a:xfrm>
        </p:grpSpPr>
        <p:sp>
          <p:nvSpPr>
            <p:cNvPr name="Freeform 16" id="16"/>
            <p:cNvSpPr/>
            <p:nvPr/>
          </p:nvSpPr>
          <p:spPr>
            <a:xfrm flipH="false" flipV="false" rot="0">
              <a:off x="0" y="0"/>
              <a:ext cx="22218650" cy="881253"/>
            </a:xfrm>
            <a:custGeom>
              <a:avLst/>
              <a:gdLst/>
              <a:ahLst/>
              <a:cxnLst/>
              <a:rect r="r" b="b" t="t" l="l"/>
              <a:pathLst>
                <a:path h="881253" w="22218650">
                  <a:moveTo>
                    <a:pt x="0" y="0"/>
                  </a:moveTo>
                  <a:lnTo>
                    <a:pt x="22218650" y="0"/>
                  </a:lnTo>
                  <a:lnTo>
                    <a:pt x="22218650" y="881253"/>
                  </a:lnTo>
                  <a:lnTo>
                    <a:pt x="0" y="881253"/>
                  </a:lnTo>
                  <a:close/>
                </a:path>
              </a:pathLst>
            </a:custGeom>
            <a:solidFill>
              <a:srgbClr val="000000">
                <a:alpha val="0"/>
              </a:srgbClr>
            </a:solidFill>
            <a:ln w="12700">
              <a:solidFill>
                <a:srgbClr val="000000"/>
              </a:solidFill>
            </a:ln>
          </p:spPr>
        </p:sp>
      </p:gr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5C73E6"/>
            </a:solidFill>
            <a:ln w="12700">
              <a:solidFill>
                <a:srgbClr val="000000"/>
              </a:solidFill>
            </a:ln>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9F9FF"/>
            </a:solidFill>
            <a:ln w="12700">
              <a:solidFill>
                <a:srgbClr val="000000"/>
              </a:solidFill>
            </a:ln>
          </p:spPr>
        </p:sp>
      </p:grpSp>
      <p:sp>
        <p:nvSpPr>
          <p:cNvPr name="TextBox 6" id="6"/>
          <p:cNvSpPr txBox="true"/>
          <p:nvPr/>
        </p:nvSpPr>
        <p:spPr>
          <a:xfrm rot="0">
            <a:off x="2055614" y="874960"/>
            <a:ext cx="14176622" cy="1838771"/>
          </a:xfrm>
          <a:prstGeom prst="rect">
            <a:avLst/>
          </a:prstGeom>
        </p:spPr>
        <p:txBody>
          <a:bodyPr anchor="t" rtlCol="false" tIns="0" lIns="0" bIns="0" rIns="0">
            <a:spAutoFit/>
          </a:bodyPr>
          <a:lstStyle/>
          <a:p>
            <a:pPr algn="ctr">
              <a:lnSpc>
                <a:spcPts val="13937"/>
              </a:lnSpc>
            </a:pPr>
            <a:r>
              <a:rPr lang="en-US" sz="11124">
                <a:solidFill>
                  <a:srgbClr val="1B1B27"/>
                </a:solidFill>
                <a:latin typeface="Alexandria"/>
                <a:ea typeface="Alexandria"/>
                <a:cs typeface="Alexandria"/>
                <a:sym typeface="Alexandria"/>
              </a:rPr>
              <a:t>Thank You!</a:t>
            </a:r>
          </a:p>
        </p:txBody>
      </p:sp>
      <p:grpSp>
        <p:nvGrpSpPr>
          <p:cNvPr name="Group 7" id="7"/>
          <p:cNvGrpSpPr>
            <a:grpSpLocks noChangeAspect="true"/>
          </p:cNvGrpSpPr>
          <p:nvPr/>
        </p:nvGrpSpPr>
        <p:grpSpPr>
          <a:xfrm rot="0">
            <a:off x="6111776" y="3280768"/>
            <a:ext cx="6064449" cy="6064449"/>
            <a:chOff x="0" y="0"/>
            <a:chExt cx="8085932" cy="8085932"/>
          </a:xfrm>
        </p:grpSpPr>
        <p:sp>
          <p:nvSpPr>
            <p:cNvPr name="Freeform 8" id="8" descr="preencoded.png"/>
            <p:cNvSpPr/>
            <p:nvPr/>
          </p:nvSpPr>
          <p:spPr>
            <a:xfrm flipH="false" flipV="false" rot="0">
              <a:off x="0" y="0"/>
              <a:ext cx="8085963" cy="8085963"/>
            </a:xfrm>
            <a:custGeom>
              <a:avLst/>
              <a:gdLst/>
              <a:ahLst/>
              <a:cxnLst/>
              <a:rect r="r" b="b" t="t" l="l"/>
              <a:pathLst>
                <a:path h="8085963" w="8085963">
                  <a:moveTo>
                    <a:pt x="0" y="0"/>
                  </a:moveTo>
                  <a:lnTo>
                    <a:pt x="8085963" y="0"/>
                  </a:lnTo>
                  <a:lnTo>
                    <a:pt x="8085963" y="8085963"/>
                  </a:lnTo>
                  <a:lnTo>
                    <a:pt x="0" y="8085963"/>
                  </a:lnTo>
                  <a:lnTo>
                    <a:pt x="0" y="0"/>
                  </a:lnTo>
                  <a:close/>
                </a:path>
              </a:pathLst>
            </a:custGeom>
            <a:blipFill>
              <a:blip r:embed="rId3"/>
              <a:stretch>
                <a:fillRect l="0" t="0" r="0" b="0"/>
              </a:stretch>
            </a:blipFill>
          </p:spPr>
        </p:sp>
      </p:gr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5C73E6"/>
            </a:solidFill>
            <a:ln w="12700">
              <a:solidFill>
                <a:srgbClr val="000000"/>
              </a:solidFill>
            </a:ln>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9F9FF"/>
            </a:solidFill>
            <a:ln w="12700">
              <a:solidFill>
                <a:srgbClr val="000000"/>
              </a:solidFill>
            </a:ln>
          </p:spPr>
        </p:sp>
      </p:grpSp>
      <p:grpSp>
        <p:nvGrpSpPr>
          <p:cNvPr name="Group 6" id="6"/>
          <p:cNvGrpSpPr>
            <a:grpSpLocks noChangeAspect="true"/>
          </p:cNvGrpSpPr>
          <p:nvPr/>
        </p:nvGrpSpPr>
        <p:grpSpPr>
          <a:xfrm rot="0">
            <a:off x="16049019" y="9686925"/>
            <a:ext cx="2153256" cy="514350"/>
            <a:chOff x="0" y="0"/>
            <a:chExt cx="2871008" cy="685800"/>
          </a:xfrm>
        </p:grpSpPr>
        <p:sp>
          <p:nvSpPr>
            <p:cNvPr name="Freeform 7" id="7" descr="preencoded.png">
              <a:hlinkClick r:id="rId3" tooltip="https://gamma.app/?utm_source=made-with-gamma"/>
            </p:cNvPr>
            <p:cNvSpPr/>
            <p:nvPr/>
          </p:nvSpPr>
          <p:spPr>
            <a:xfrm flipH="false" flipV="false" rot="0">
              <a:off x="0" y="0"/>
              <a:ext cx="2870962" cy="685800"/>
            </a:xfrm>
            <a:custGeom>
              <a:avLst/>
              <a:gdLst/>
              <a:ahLst/>
              <a:cxnLst/>
              <a:rect r="r" b="b" t="t" l="l"/>
              <a:pathLst>
                <a:path h="685800" w="2870962">
                  <a:moveTo>
                    <a:pt x="0" y="0"/>
                  </a:moveTo>
                  <a:lnTo>
                    <a:pt x="2870962" y="0"/>
                  </a:lnTo>
                  <a:lnTo>
                    <a:pt x="2870962" y="685800"/>
                  </a:lnTo>
                  <a:lnTo>
                    <a:pt x="0" y="685800"/>
                  </a:lnTo>
                  <a:lnTo>
                    <a:pt x="0" y="0"/>
                  </a:lnTo>
                  <a:close/>
                </a:path>
              </a:pathLst>
            </a:custGeom>
            <a:blipFill>
              <a:blip r:embed="rId4"/>
              <a:stretch>
                <a:fillRect l="0" t="0" r="-1" b="0"/>
              </a:stretch>
            </a:blipFill>
          </p:spPr>
        </p:sp>
      </p:grpSp>
      <p:grpSp>
        <p:nvGrpSpPr>
          <p:cNvPr name="Group 8" id="8"/>
          <p:cNvGrpSpPr>
            <a:grpSpLocks noChangeAspect="true"/>
          </p:cNvGrpSpPr>
          <p:nvPr/>
        </p:nvGrpSpPr>
        <p:grpSpPr>
          <a:xfrm rot="0">
            <a:off x="11430000" y="0"/>
            <a:ext cx="6858000" cy="10287000"/>
            <a:chOff x="0" y="0"/>
            <a:chExt cx="9144000" cy="13716000"/>
          </a:xfrm>
        </p:grpSpPr>
        <p:sp>
          <p:nvSpPr>
            <p:cNvPr name="Freeform 9" id="9" descr="preencoded.png"/>
            <p:cNvSpPr/>
            <p:nvPr/>
          </p:nvSpPr>
          <p:spPr>
            <a:xfrm flipH="false" flipV="false" rot="0">
              <a:off x="0" y="0"/>
              <a:ext cx="9144000" cy="13716000"/>
            </a:xfrm>
            <a:custGeom>
              <a:avLst/>
              <a:gdLst/>
              <a:ahLst/>
              <a:cxnLst/>
              <a:rect r="r" b="b" t="t" l="l"/>
              <a:pathLst>
                <a:path h="13716000" w="9144000">
                  <a:moveTo>
                    <a:pt x="0" y="0"/>
                  </a:moveTo>
                  <a:lnTo>
                    <a:pt x="9144000" y="0"/>
                  </a:lnTo>
                  <a:lnTo>
                    <a:pt x="9144000" y="13716000"/>
                  </a:lnTo>
                  <a:lnTo>
                    <a:pt x="0" y="13716000"/>
                  </a:lnTo>
                  <a:lnTo>
                    <a:pt x="0" y="0"/>
                  </a:lnTo>
                  <a:close/>
                </a:path>
              </a:pathLst>
            </a:custGeom>
            <a:blipFill>
              <a:blip r:embed="rId5"/>
              <a:stretch>
                <a:fillRect l="0" t="0" r="0" b="0"/>
              </a:stretch>
            </a:blipFill>
          </p:spPr>
        </p:sp>
      </p:grpSp>
      <p:sp>
        <p:nvSpPr>
          <p:cNvPr name="TextBox 10" id="10"/>
          <p:cNvSpPr txBox="true"/>
          <p:nvPr/>
        </p:nvSpPr>
        <p:spPr>
          <a:xfrm rot="0">
            <a:off x="804565" y="770334"/>
            <a:ext cx="9820870" cy="1455836"/>
          </a:xfrm>
          <a:prstGeom prst="rect">
            <a:avLst/>
          </a:prstGeom>
        </p:spPr>
        <p:txBody>
          <a:bodyPr anchor="t" rtlCol="false" tIns="0" lIns="0" bIns="0" rIns="0">
            <a:spAutoFit/>
          </a:bodyPr>
          <a:lstStyle/>
          <a:p>
            <a:pPr algn="l">
              <a:lnSpc>
                <a:spcPts val="5625"/>
              </a:lnSpc>
            </a:pPr>
            <a:r>
              <a:rPr lang="en-US" sz="4499">
                <a:solidFill>
                  <a:srgbClr val="1B1B27"/>
                </a:solidFill>
                <a:latin typeface="Alexandria"/>
                <a:ea typeface="Alexandria"/>
                <a:cs typeface="Alexandria"/>
                <a:sym typeface="Alexandria"/>
              </a:rPr>
              <a:t>Introduction: Why Predict Customer Response?</a:t>
            </a:r>
          </a:p>
        </p:txBody>
      </p:sp>
      <p:sp>
        <p:nvSpPr>
          <p:cNvPr name="TextBox 11" id="11"/>
          <p:cNvSpPr txBox="true"/>
          <p:nvPr/>
        </p:nvSpPr>
        <p:spPr>
          <a:xfrm rot="0">
            <a:off x="914698" y="2140445"/>
            <a:ext cx="9820870" cy="1757666"/>
          </a:xfrm>
          <a:prstGeom prst="rect">
            <a:avLst/>
          </a:prstGeom>
        </p:spPr>
        <p:txBody>
          <a:bodyPr anchor="t" rtlCol="false" tIns="0" lIns="0" bIns="0" rIns="0">
            <a:spAutoFit/>
          </a:bodyPr>
          <a:lstStyle/>
          <a:p>
            <a:pPr algn="l">
              <a:lnSpc>
                <a:spcPts val="2795"/>
              </a:lnSpc>
            </a:pPr>
            <a:r>
              <a:rPr lang="en-US" sz="1737" b="true">
                <a:solidFill>
                  <a:srgbClr val="404155"/>
                </a:solidFill>
                <a:latin typeface="Arimo Bold"/>
                <a:ea typeface="Arimo Bold"/>
                <a:cs typeface="Arimo Bold"/>
                <a:sym typeface="Arimo Bold"/>
              </a:rPr>
              <a:t>This project uses machine learning to predict customer interest in insurance policy offers. By understanding key customer behavior patterns, the solution helps insurance companies target the right customers, improve marketing efficiency, and maximize conversion rates. The model integrates data insights, algorithm evaluation, and a deployed Streamlit application for real-time predictions.</a:t>
            </a:r>
          </a:p>
        </p:txBody>
      </p:sp>
      <p:grpSp>
        <p:nvGrpSpPr>
          <p:cNvPr name="Group 12" id="12"/>
          <p:cNvGrpSpPr/>
          <p:nvPr/>
        </p:nvGrpSpPr>
        <p:grpSpPr>
          <a:xfrm rot="0">
            <a:off x="799802" y="4001541"/>
            <a:ext cx="4805065" cy="3008114"/>
            <a:chOff x="0" y="0"/>
            <a:chExt cx="6406753" cy="4010818"/>
          </a:xfrm>
        </p:grpSpPr>
        <p:sp>
          <p:nvSpPr>
            <p:cNvPr name="Freeform 13" id="13"/>
            <p:cNvSpPr/>
            <p:nvPr/>
          </p:nvSpPr>
          <p:spPr>
            <a:xfrm flipH="false" flipV="false" rot="0">
              <a:off x="6350" y="6350"/>
              <a:ext cx="6394069" cy="3998214"/>
            </a:xfrm>
            <a:custGeom>
              <a:avLst/>
              <a:gdLst/>
              <a:ahLst/>
              <a:cxnLst/>
              <a:rect r="r" b="b" t="t" l="l"/>
              <a:pathLst>
                <a:path h="3998214" w="6394069">
                  <a:moveTo>
                    <a:pt x="0" y="128778"/>
                  </a:moveTo>
                  <a:cubicBezTo>
                    <a:pt x="0" y="57658"/>
                    <a:pt x="57658" y="0"/>
                    <a:pt x="128905" y="0"/>
                  </a:cubicBezTo>
                  <a:lnTo>
                    <a:pt x="6265164" y="0"/>
                  </a:lnTo>
                  <a:cubicBezTo>
                    <a:pt x="6336411" y="0"/>
                    <a:pt x="6394069" y="57658"/>
                    <a:pt x="6394069" y="128778"/>
                  </a:cubicBezTo>
                  <a:lnTo>
                    <a:pt x="6394069" y="3869436"/>
                  </a:lnTo>
                  <a:cubicBezTo>
                    <a:pt x="6394069" y="3940556"/>
                    <a:pt x="6336411" y="3998214"/>
                    <a:pt x="6265164" y="3998214"/>
                  </a:cubicBezTo>
                  <a:lnTo>
                    <a:pt x="128905" y="3998214"/>
                  </a:lnTo>
                  <a:cubicBezTo>
                    <a:pt x="57658" y="3998087"/>
                    <a:pt x="0" y="3940429"/>
                    <a:pt x="0" y="3869436"/>
                  </a:cubicBezTo>
                  <a:close/>
                </a:path>
              </a:pathLst>
            </a:custGeom>
            <a:solidFill>
              <a:srgbClr val="D2DDF9"/>
            </a:solidFill>
            <a:ln w="12700">
              <a:solidFill>
                <a:srgbClr val="000000"/>
              </a:solidFill>
            </a:ln>
          </p:spPr>
        </p:sp>
        <p:sp>
          <p:nvSpPr>
            <p:cNvPr name="Freeform 14" id="14"/>
            <p:cNvSpPr/>
            <p:nvPr/>
          </p:nvSpPr>
          <p:spPr>
            <a:xfrm flipH="false" flipV="false" rot="0">
              <a:off x="0" y="0"/>
              <a:ext cx="6406769" cy="4010914"/>
            </a:xfrm>
            <a:custGeom>
              <a:avLst/>
              <a:gdLst/>
              <a:ahLst/>
              <a:cxnLst/>
              <a:rect r="r" b="b" t="t" l="l"/>
              <a:pathLst>
                <a:path h="4010914" w="6406769">
                  <a:moveTo>
                    <a:pt x="0" y="135128"/>
                  </a:moveTo>
                  <a:cubicBezTo>
                    <a:pt x="0" y="60452"/>
                    <a:pt x="60579" y="0"/>
                    <a:pt x="135255" y="0"/>
                  </a:cubicBezTo>
                  <a:lnTo>
                    <a:pt x="6271514" y="0"/>
                  </a:lnTo>
                  <a:lnTo>
                    <a:pt x="6271514" y="6350"/>
                  </a:lnTo>
                  <a:lnTo>
                    <a:pt x="6271514" y="0"/>
                  </a:lnTo>
                  <a:cubicBezTo>
                    <a:pt x="6346190" y="0"/>
                    <a:pt x="6406769" y="60452"/>
                    <a:pt x="6406769" y="135128"/>
                  </a:cubicBezTo>
                  <a:lnTo>
                    <a:pt x="6400419" y="135128"/>
                  </a:lnTo>
                  <a:lnTo>
                    <a:pt x="6406769" y="135128"/>
                  </a:lnTo>
                  <a:lnTo>
                    <a:pt x="6406769" y="3875786"/>
                  </a:lnTo>
                  <a:lnTo>
                    <a:pt x="6400419" y="3875786"/>
                  </a:lnTo>
                  <a:lnTo>
                    <a:pt x="6406769" y="3875786"/>
                  </a:lnTo>
                  <a:cubicBezTo>
                    <a:pt x="6406769" y="3950462"/>
                    <a:pt x="6346190" y="4010914"/>
                    <a:pt x="6271514" y="4010914"/>
                  </a:cubicBezTo>
                  <a:lnTo>
                    <a:pt x="6271514" y="4004564"/>
                  </a:lnTo>
                  <a:lnTo>
                    <a:pt x="6271514" y="4010914"/>
                  </a:lnTo>
                  <a:lnTo>
                    <a:pt x="135255" y="4010914"/>
                  </a:lnTo>
                  <a:lnTo>
                    <a:pt x="135255" y="4004564"/>
                  </a:lnTo>
                  <a:lnTo>
                    <a:pt x="135255" y="4010914"/>
                  </a:lnTo>
                  <a:cubicBezTo>
                    <a:pt x="60579" y="4010787"/>
                    <a:pt x="0" y="3950335"/>
                    <a:pt x="0" y="3875786"/>
                  </a:cubicBezTo>
                  <a:lnTo>
                    <a:pt x="0" y="135128"/>
                  </a:lnTo>
                  <a:lnTo>
                    <a:pt x="6350" y="135128"/>
                  </a:lnTo>
                  <a:lnTo>
                    <a:pt x="0" y="135128"/>
                  </a:lnTo>
                  <a:moveTo>
                    <a:pt x="12700" y="135128"/>
                  </a:moveTo>
                  <a:lnTo>
                    <a:pt x="12700" y="3875786"/>
                  </a:lnTo>
                  <a:lnTo>
                    <a:pt x="6350" y="3875786"/>
                  </a:lnTo>
                  <a:lnTo>
                    <a:pt x="12700" y="3875786"/>
                  </a:lnTo>
                  <a:cubicBezTo>
                    <a:pt x="12700" y="3943350"/>
                    <a:pt x="67564" y="3998214"/>
                    <a:pt x="135255" y="3998214"/>
                  </a:cubicBezTo>
                  <a:lnTo>
                    <a:pt x="6271514" y="3998214"/>
                  </a:lnTo>
                  <a:cubicBezTo>
                    <a:pt x="6339205" y="3998214"/>
                    <a:pt x="6394069" y="3943350"/>
                    <a:pt x="6394069" y="3875786"/>
                  </a:cubicBezTo>
                  <a:lnTo>
                    <a:pt x="6394069" y="135128"/>
                  </a:lnTo>
                  <a:cubicBezTo>
                    <a:pt x="6394069" y="67564"/>
                    <a:pt x="6339205" y="12700"/>
                    <a:pt x="6271514" y="12700"/>
                  </a:cubicBezTo>
                  <a:lnTo>
                    <a:pt x="135255" y="12700"/>
                  </a:lnTo>
                  <a:lnTo>
                    <a:pt x="135255" y="6350"/>
                  </a:lnTo>
                  <a:lnTo>
                    <a:pt x="135255" y="12700"/>
                  </a:lnTo>
                  <a:cubicBezTo>
                    <a:pt x="67564" y="12700"/>
                    <a:pt x="12700" y="67564"/>
                    <a:pt x="12700" y="135128"/>
                  </a:cubicBezTo>
                  <a:close/>
                </a:path>
              </a:pathLst>
            </a:custGeom>
            <a:solidFill>
              <a:srgbClr val="B8C3DF"/>
            </a:solidFill>
            <a:ln w="12700">
              <a:solidFill>
                <a:srgbClr val="000000"/>
              </a:solidFill>
            </a:ln>
          </p:spPr>
        </p:sp>
      </p:grpSp>
      <p:grpSp>
        <p:nvGrpSpPr>
          <p:cNvPr name="Group 15" id="15"/>
          <p:cNvGrpSpPr/>
          <p:nvPr/>
        </p:nvGrpSpPr>
        <p:grpSpPr>
          <a:xfrm rot="0">
            <a:off x="1043880" y="4245620"/>
            <a:ext cx="689521" cy="689521"/>
            <a:chOff x="0" y="0"/>
            <a:chExt cx="919362" cy="919362"/>
          </a:xfrm>
        </p:grpSpPr>
        <p:sp>
          <p:nvSpPr>
            <p:cNvPr name="Freeform 16" id="16"/>
            <p:cNvSpPr/>
            <p:nvPr/>
          </p:nvSpPr>
          <p:spPr>
            <a:xfrm flipH="false" flipV="false" rot="0">
              <a:off x="0" y="0"/>
              <a:ext cx="919480" cy="919480"/>
            </a:xfrm>
            <a:custGeom>
              <a:avLst/>
              <a:gdLst/>
              <a:ahLst/>
              <a:cxnLst/>
              <a:rect r="r" b="b" t="t" l="l"/>
              <a:pathLst>
                <a:path h="919480" w="919480">
                  <a:moveTo>
                    <a:pt x="0" y="459740"/>
                  </a:moveTo>
                  <a:cubicBezTo>
                    <a:pt x="0" y="205867"/>
                    <a:pt x="205867" y="0"/>
                    <a:pt x="459740" y="0"/>
                  </a:cubicBezTo>
                  <a:cubicBezTo>
                    <a:pt x="713613" y="0"/>
                    <a:pt x="919480" y="205867"/>
                    <a:pt x="919480" y="459740"/>
                  </a:cubicBezTo>
                  <a:cubicBezTo>
                    <a:pt x="919480" y="713613"/>
                    <a:pt x="713613" y="919480"/>
                    <a:pt x="459740" y="919480"/>
                  </a:cubicBezTo>
                  <a:cubicBezTo>
                    <a:pt x="205867" y="919480"/>
                    <a:pt x="0" y="713613"/>
                    <a:pt x="0" y="459740"/>
                  </a:cubicBezTo>
                  <a:close/>
                </a:path>
              </a:pathLst>
            </a:custGeom>
            <a:solidFill>
              <a:srgbClr val="1B54DA"/>
            </a:solidFill>
            <a:ln w="12700">
              <a:solidFill>
                <a:srgbClr val="000000"/>
              </a:solidFill>
            </a:ln>
          </p:spPr>
        </p:sp>
      </p:grpSp>
      <p:sp>
        <p:nvSpPr>
          <p:cNvPr name="Freeform 17" id="17" descr="preencoded.png"/>
          <p:cNvSpPr/>
          <p:nvPr/>
        </p:nvSpPr>
        <p:spPr>
          <a:xfrm flipH="false" flipV="false" rot="0">
            <a:off x="1233488" y="4435079"/>
            <a:ext cx="310306" cy="310306"/>
          </a:xfrm>
          <a:custGeom>
            <a:avLst/>
            <a:gdLst/>
            <a:ahLst/>
            <a:cxnLst/>
            <a:rect r="r" b="b" t="t" l="l"/>
            <a:pathLst>
              <a:path h="310306" w="310306">
                <a:moveTo>
                  <a:pt x="0" y="0"/>
                </a:moveTo>
                <a:lnTo>
                  <a:pt x="310306" y="0"/>
                </a:lnTo>
                <a:lnTo>
                  <a:pt x="310306" y="310306"/>
                </a:lnTo>
                <a:lnTo>
                  <a:pt x="0" y="31030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8" id="18"/>
          <p:cNvSpPr txBox="true"/>
          <p:nvPr/>
        </p:nvSpPr>
        <p:spPr>
          <a:xfrm rot="0">
            <a:off x="1043880" y="5145881"/>
            <a:ext cx="2873574" cy="378173"/>
          </a:xfrm>
          <a:prstGeom prst="rect">
            <a:avLst/>
          </a:prstGeom>
        </p:spPr>
        <p:txBody>
          <a:bodyPr anchor="t" rtlCol="false" tIns="0" lIns="0" bIns="0" rIns="0">
            <a:spAutoFit/>
          </a:bodyPr>
          <a:lstStyle/>
          <a:p>
            <a:pPr algn="l">
              <a:lnSpc>
                <a:spcPts val="2812"/>
              </a:lnSpc>
            </a:pPr>
            <a:r>
              <a:rPr lang="en-US" sz="2249">
                <a:solidFill>
                  <a:srgbClr val="404155"/>
                </a:solidFill>
                <a:latin typeface="Alexandria"/>
                <a:ea typeface="Alexandria"/>
                <a:cs typeface="Alexandria"/>
                <a:sym typeface="Alexandria"/>
              </a:rPr>
              <a:t>Cost Efficiency</a:t>
            </a:r>
          </a:p>
        </p:txBody>
      </p:sp>
      <p:sp>
        <p:nvSpPr>
          <p:cNvPr name="TextBox 19" id="19"/>
          <p:cNvSpPr txBox="true"/>
          <p:nvPr/>
        </p:nvSpPr>
        <p:spPr>
          <a:xfrm rot="0">
            <a:off x="1043880" y="5566619"/>
            <a:ext cx="4316909" cy="1198960"/>
          </a:xfrm>
          <a:prstGeom prst="rect">
            <a:avLst/>
          </a:prstGeom>
        </p:spPr>
        <p:txBody>
          <a:bodyPr anchor="t" rtlCol="false" tIns="0" lIns="0" bIns="0" rIns="0">
            <a:spAutoFit/>
          </a:bodyPr>
          <a:lstStyle/>
          <a:p>
            <a:pPr algn="l">
              <a:lnSpc>
                <a:spcPts val="2874"/>
              </a:lnSpc>
            </a:pPr>
            <a:r>
              <a:rPr lang="en-US" sz="1750">
                <a:solidFill>
                  <a:srgbClr val="404155"/>
                </a:solidFill>
                <a:latin typeface="Arimo"/>
                <a:ea typeface="Arimo"/>
                <a:cs typeface="Arimo"/>
                <a:sym typeface="Arimo"/>
              </a:rPr>
              <a:t>Insurance companies face costly, inefficient marketing without targeted outreach strategies</a:t>
            </a:r>
          </a:p>
        </p:txBody>
      </p:sp>
      <p:grpSp>
        <p:nvGrpSpPr>
          <p:cNvPr name="Group 20" id="20"/>
          <p:cNvGrpSpPr/>
          <p:nvPr/>
        </p:nvGrpSpPr>
        <p:grpSpPr>
          <a:xfrm rot="0">
            <a:off x="5825132" y="4001541"/>
            <a:ext cx="4805065" cy="3008114"/>
            <a:chOff x="0" y="0"/>
            <a:chExt cx="6406753" cy="4010818"/>
          </a:xfrm>
        </p:grpSpPr>
        <p:sp>
          <p:nvSpPr>
            <p:cNvPr name="Freeform 21" id="21"/>
            <p:cNvSpPr/>
            <p:nvPr/>
          </p:nvSpPr>
          <p:spPr>
            <a:xfrm flipH="false" flipV="false" rot="0">
              <a:off x="6350" y="6350"/>
              <a:ext cx="6394069" cy="3998214"/>
            </a:xfrm>
            <a:custGeom>
              <a:avLst/>
              <a:gdLst/>
              <a:ahLst/>
              <a:cxnLst/>
              <a:rect r="r" b="b" t="t" l="l"/>
              <a:pathLst>
                <a:path h="3998214" w="6394069">
                  <a:moveTo>
                    <a:pt x="0" y="128778"/>
                  </a:moveTo>
                  <a:cubicBezTo>
                    <a:pt x="0" y="57658"/>
                    <a:pt x="57658" y="0"/>
                    <a:pt x="128905" y="0"/>
                  </a:cubicBezTo>
                  <a:lnTo>
                    <a:pt x="6265164" y="0"/>
                  </a:lnTo>
                  <a:cubicBezTo>
                    <a:pt x="6336411" y="0"/>
                    <a:pt x="6394069" y="57658"/>
                    <a:pt x="6394069" y="128778"/>
                  </a:cubicBezTo>
                  <a:lnTo>
                    <a:pt x="6394069" y="3869436"/>
                  </a:lnTo>
                  <a:cubicBezTo>
                    <a:pt x="6394069" y="3940556"/>
                    <a:pt x="6336411" y="3998214"/>
                    <a:pt x="6265164" y="3998214"/>
                  </a:cubicBezTo>
                  <a:lnTo>
                    <a:pt x="128905" y="3998214"/>
                  </a:lnTo>
                  <a:cubicBezTo>
                    <a:pt x="57658" y="3998087"/>
                    <a:pt x="0" y="3940429"/>
                    <a:pt x="0" y="3869436"/>
                  </a:cubicBezTo>
                  <a:close/>
                </a:path>
              </a:pathLst>
            </a:custGeom>
            <a:solidFill>
              <a:srgbClr val="D2DDF9"/>
            </a:solidFill>
            <a:ln w="12700">
              <a:solidFill>
                <a:srgbClr val="000000"/>
              </a:solidFill>
            </a:ln>
          </p:spPr>
        </p:sp>
        <p:sp>
          <p:nvSpPr>
            <p:cNvPr name="Freeform 22" id="22"/>
            <p:cNvSpPr/>
            <p:nvPr/>
          </p:nvSpPr>
          <p:spPr>
            <a:xfrm flipH="false" flipV="false" rot="0">
              <a:off x="0" y="0"/>
              <a:ext cx="6406769" cy="4010914"/>
            </a:xfrm>
            <a:custGeom>
              <a:avLst/>
              <a:gdLst/>
              <a:ahLst/>
              <a:cxnLst/>
              <a:rect r="r" b="b" t="t" l="l"/>
              <a:pathLst>
                <a:path h="4010914" w="6406769">
                  <a:moveTo>
                    <a:pt x="0" y="135128"/>
                  </a:moveTo>
                  <a:cubicBezTo>
                    <a:pt x="0" y="60452"/>
                    <a:pt x="60579" y="0"/>
                    <a:pt x="135255" y="0"/>
                  </a:cubicBezTo>
                  <a:lnTo>
                    <a:pt x="6271514" y="0"/>
                  </a:lnTo>
                  <a:lnTo>
                    <a:pt x="6271514" y="6350"/>
                  </a:lnTo>
                  <a:lnTo>
                    <a:pt x="6271514" y="0"/>
                  </a:lnTo>
                  <a:cubicBezTo>
                    <a:pt x="6346190" y="0"/>
                    <a:pt x="6406769" y="60452"/>
                    <a:pt x="6406769" y="135128"/>
                  </a:cubicBezTo>
                  <a:lnTo>
                    <a:pt x="6400419" y="135128"/>
                  </a:lnTo>
                  <a:lnTo>
                    <a:pt x="6406769" y="135128"/>
                  </a:lnTo>
                  <a:lnTo>
                    <a:pt x="6406769" y="3875786"/>
                  </a:lnTo>
                  <a:lnTo>
                    <a:pt x="6400419" y="3875786"/>
                  </a:lnTo>
                  <a:lnTo>
                    <a:pt x="6406769" y="3875786"/>
                  </a:lnTo>
                  <a:cubicBezTo>
                    <a:pt x="6406769" y="3950462"/>
                    <a:pt x="6346190" y="4010914"/>
                    <a:pt x="6271514" y="4010914"/>
                  </a:cubicBezTo>
                  <a:lnTo>
                    <a:pt x="6271514" y="4004564"/>
                  </a:lnTo>
                  <a:lnTo>
                    <a:pt x="6271514" y="4010914"/>
                  </a:lnTo>
                  <a:lnTo>
                    <a:pt x="135255" y="4010914"/>
                  </a:lnTo>
                  <a:lnTo>
                    <a:pt x="135255" y="4004564"/>
                  </a:lnTo>
                  <a:lnTo>
                    <a:pt x="135255" y="4010914"/>
                  </a:lnTo>
                  <a:cubicBezTo>
                    <a:pt x="60579" y="4010787"/>
                    <a:pt x="0" y="3950335"/>
                    <a:pt x="0" y="3875786"/>
                  </a:cubicBezTo>
                  <a:lnTo>
                    <a:pt x="0" y="135128"/>
                  </a:lnTo>
                  <a:lnTo>
                    <a:pt x="6350" y="135128"/>
                  </a:lnTo>
                  <a:lnTo>
                    <a:pt x="0" y="135128"/>
                  </a:lnTo>
                  <a:moveTo>
                    <a:pt x="12700" y="135128"/>
                  </a:moveTo>
                  <a:lnTo>
                    <a:pt x="12700" y="3875786"/>
                  </a:lnTo>
                  <a:lnTo>
                    <a:pt x="6350" y="3875786"/>
                  </a:lnTo>
                  <a:lnTo>
                    <a:pt x="12700" y="3875786"/>
                  </a:lnTo>
                  <a:cubicBezTo>
                    <a:pt x="12700" y="3943350"/>
                    <a:pt x="67564" y="3998214"/>
                    <a:pt x="135255" y="3998214"/>
                  </a:cubicBezTo>
                  <a:lnTo>
                    <a:pt x="6271514" y="3998214"/>
                  </a:lnTo>
                  <a:cubicBezTo>
                    <a:pt x="6339205" y="3998214"/>
                    <a:pt x="6394069" y="3943350"/>
                    <a:pt x="6394069" y="3875786"/>
                  </a:cubicBezTo>
                  <a:lnTo>
                    <a:pt x="6394069" y="135128"/>
                  </a:lnTo>
                  <a:cubicBezTo>
                    <a:pt x="6394069" y="67564"/>
                    <a:pt x="6339205" y="12700"/>
                    <a:pt x="6271514" y="12700"/>
                  </a:cubicBezTo>
                  <a:lnTo>
                    <a:pt x="135255" y="12700"/>
                  </a:lnTo>
                  <a:lnTo>
                    <a:pt x="135255" y="6350"/>
                  </a:lnTo>
                  <a:lnTo>
                    <a:pt x="135255" y="12700"/>
                  </a:lnTo>
                  <a:cubicBezTo>
                    <a:pt x="67564" y="12700"/>
                    <a:pt x="12700" y="67564"/>
                    <a:pt x="12700" y="135128"/>
                  </a:cubicBezTo>
                  <a:close/>
                </a:path>
              </a:pathLst>
            </a:custGeom>
            <a:solidFill>
              <a:srgbClr val="B8C3DF"/>
            </a:solidFill>
            <a:ln w="12700">
              <a:solidFill>
                <a:srgbClr val="000000"/>
              </a:solidFill>
            </a:ln>
          </p:spPr>
        </p:sp>
      </p:grpSp>
      <p:grpSp>
        <p:nvGrpSpPr>
          <p:cNvPr name="Group 23" id="23"/>
          <p:cNvGrpSpPr/>
          <p:nvPr/>
        </p:nvGrpSpPr>
        <p:grpSpPr>
          <a:xfrm rot="0">
            <a:off x="6069211" y="4245620"/>
            <a:ext cx="689521" cy="689521"/>
            <a:chOff x="0" y="0"/>
            <a:chExt cx="919362" cy="919362"/>
          </a:xfrm>
        </p:grpSpPr>
        <p:sp>
          <p:nvSpPr>
            <p:cNvPr name="Freeform 24" id="24"/>
            <p:cNvSpPr/>
            <p:nvPr/>
          </p:nvSpPr>
          <p:spPr>
            <a:xfrm flipH="false" flipV="false" rot="0">
              <a:off x="0" y="0"/>
              <a:ext cx="919480" cy="919480"/>
            </a:xfrm>
            <a:custGeom>
              <a:avLst/>
              <a:gdLst/>
              <a:ahLst/>
              <a:cxnLst/>
              <a:rect r="r" b="b" t="t" l="l"/>
              <a:pathLst>
                <a:path h="919480" w="919480">
                  <a:moveTo>
                    <a:pt x="0" y="459740"/>
                  </a:moveTo>
                  <a:cubicBezTo>
                    <a:pt x="0" y="205867"/>
                    <a:pt x="205867" y="0"/>
                    <a:pt x="459740" y="0"/>
                  </a:cubicBezTo>
                  <a:cubicBezTo>
                    <a:pt x="713613" y="0"/>
                    <a:pt x="919480" y="205867"/>
                    <a:pt x="919480" y="459740"/>
                  </a:cubicBezTo>
                  <a:cubicBezTo>
                    <a:pt x="919480" y="713613"/>
                    <a:pt x="713613" y="919480"/>
                    <a:pt x="459740" y="919480"/>
                  </a:cubicBezTo>
                  <a:cubicBezTo>
                    <a:pt x="205867" y="919480"/>
                    <a:pt x="0" y="713613"/>
                    <a:pt x="0" y="459740"/>
                  </a:cubicBezTo>
                  <a:close/>
                </a:path>
              </a:pathLst>
            </a:custGeom>
            <a:solidFill>
              <a:srgbClr val="1B54DA"/>
            </a:solidFill>
            <a:ln w="12700">
              <a:solidFill>
                <a:srgbClr val="000000"/>
              </a:solidFill>
            </a:ln>
          </p:spPr>
        </p:sp>
      </p:grpSp>
      <p:sp>
        <p:nvSpPr>
          <p:cNvPr name="Freeform 25" id="25" descr="preencoded.png"/>
          <p:cNvSpPr/>
          <p:nvPr/>
        </p:nvSpPr>
        <p:spPr>
          <a:xfrm flipH="false" flipV="false" rot="0">
            <a:off x="6258818" y="4435079"/>
            <a:ext cx="310306" cy="310306"/>
          </a:xfrm>
          <a:custGeom>
            <a:avLst/>
            <a:gdLst/>
            <a:ahLst/>
            <a:cxnLst/>
            <a:rect r="r" b="b" t="t" l="l"/>
            <a:pathLst>
              <a:path h="310306" w="310306">
                <a:moveTo>
                  <a:pt x="0" y="0"/>
                </a:moveTo>
                <a:lnTo>
                  <a:pt x="310306" y="0"/>
                </a:lnTo>
                <a:lnTo>
                  <a:pt x="310306" y="310306"/>
                </a:lnTo>
                <a:lnTo>
                  <a:pt x="0" y="310306"/>
                </a:lnTo>
                <a:lnTo>
                  <a:pt x="0" y="0"/>
                </a:lnTo>
                <a:close/>
              </a:path>
            </a:pathLst>
          </a:custGeom>
          <a:blipFill>
            <a:blip r:embed="rId8">
              <a:extLst>
                <a:ext uri="{96DAC541-7B7A-43D3-8B79-37D633B846F1}">
                  <asvg:svgBlip xmlns:asvg="http://schemas.microsoft.com/office/drawing/2016/SVG/main" r:embed="rId9"/>
                </a:ext>
              </a:extLst>
            </a:blip>
            <a:stretch>
              <a:fillRect l="-4545" t="0" r="-4545" b="0"/>
            </a:stretch>
          </a:blipFill>
        </p:spPr>
      </p:sp>
      <p:sp>
        <p:nvSpPr>
          <p:cNvPr name="TextBox 26" id="26"/>
          <p:cNvSpPr txBox="true"/>
          <p:nvPr/>
        </p:nvSpPr>
        <p:spPr>
          <a:xfrm rot="0">
            <a:off x="6069211" y="5145881"/>
            <a:ext cx="3548360" cy="378173"/>
          </a:xfrm>
          <a:prstGeom prst="rect">
            <a:avLst/>
          </a:prstGeom>
        </p:spPr>
        <p:txBody>
          <a:bodyPr anchor="t" rtlCol="false" tIns="0" lIns="0" bIns="0" rIns="0">
            <a:spAutoFit/>
          </a:bodyPr>
          <a:lstStyle/>
          <a:p>
            <a:pPr algn="l">
              <a:lnSpc>
                <a:spcPts val="2812"/>
              </a:lnSpc>
            </a:pPr>
            <a:r>
              <a:rPr lang="en-US" sz="2249">
                <a:solidFill>
                  <a:srgbClr val="404155"/>
                </a:solidFill>
                <a:latin typeface="Alexandria"/>
                <a:ea typeface="Alexandria"/>
                <a:cs typeface="Alexandria"/>
                <a:sym typeface="Alexandria"/>
              </a:rPr>
              <a:t>Conversion Optimization</a:t>
            </a:r>
          </a:p>
        </p:txBody>
      </p:sp>
      <p:sp>
        <p:nvSpPr>
          <p:cNvPr name="TextBox 27" id="27"/>
          <p:cNvSpPr txBox="true"/>
          <p:nvPr/>
        </p:nvSpPr>
        <p:spPr>
          <a:xfrm rot="0">
            <a:off x="6069211" y="5566619"/>
            <a:ext cx="4316909" cy="1198960"/>
          </a:xfrm>
          <a:prstGeom prst="rect">
            <a:avLst/>
          </a:prstGeom>
        </p:spPr>
        <p:txBody>
          <a:bodyPr anchor="t" rtlCol="false" tIns="0" lIns="0" bIns="0" rIns="0">
            <a:spAutoFit/>
          </a:bodyPr>
          <a:lstStyle/>
          <a:p>
            <a:pPr algn="l">
              <a:lnSpc>
                <a:spcPts val="2874"/>
              </a:lnSpc>
            </a:pPr>
            <a:r>
              <a:rPr lang="en-US" sz="1750">
                <a:solidFill>
                  <a:srgbClr val="404155"/>
                </a:solidFill>
                <a:latin typeface="Arimo"/>
                <a:ea typeface="Arimo"/>
                <a:cs typeface="Arimo"/>
                <a:sym typeface="Arimo"/>
              </a:rPr>
              <a:t>Predicting customer interest helps optimize campaigns and increase conversion rates dramatically</a:t>
            </a:r>
          </a:p>
        </p:txBody>
      </p:sp>
      <p:grpSp>
        <p:nvGrpSpPr>
          <p:cNvPr name="Group 28" id="28"/>
          <p:cNvGrpSpPr/>
          <p:nvPr/>
        </p:nvGrpSpPr>
        <p:grpSpPr>
          <a:xfrm rot="0">
            <a:off x="799802" y="7229921"/>
            <a:ext cx="9830395" cy="2272307"/>
            <a:chOff x="0" y="0"/>
            <a:chExt cx="13107193" cy="3029743"/>
          </a:xfrm>
        </p:grpSpPr>
        <p:sp>
          <p:nvSpPr>
            <p:cNvPr name="Freeform 29" id="29"/>
            <p:cNvSpPr/>
            <p:nvPr/>
          </p:nvSpPr>
          <p:spPr>
            <a:xfrm flipH="false" flipV="false" rot="0">
              <a:off x="6350" y="6350"/>
              <a:ext cx="13094463" cy="3017139"/>
            </a:xfrm>
            <a:custGeom>
              <a:avLst/>
              <a:gdLst/>
              <a:ahLst/>
              <a:cxnLst/>
              <a:rect r="r" b="b" t="t" l="l"/>
              <a:pathLst>
                <a:path h="3017139" w="13094463">
                  <a:moveTo>
                    <a:pt x="0" y="128778"/>
                  </a:moveTo>
                  <a:cubicBezTo>
                    <a:pt x="0" y="57658"/>
                    <a:pt x="57785" y="0"/>
                    <a:pt x="129159" y="0"/>
                  </a:cubicBezTo>
                  <a:lnTo>
                    <a:pt x="12965303" y="0"/>
                  </a:lnTo>
                  <a:cubicBezTo>
                    <a:pt x="13036677" y="0"/>
                    <a:pt x="13094463" y="57658"/>
                    <a:pt x="13094463" y="128778"/>
                  </a:cubicBezTo>
                  <a:lnTo>
                    <a:pt x="13094463" y="2888361"/>
                  </a:lnTo>
                  <a:cubicBezTo>
                    <a:pt x="13094463" y="2959481"/>
                    <a:pt x="13036677" y="3017139"/>
                    <a:pt x="12965303" y="3017139"/>
                  </a:cubicBezTo>
                  <a:lnTo>
                    <a:pt x="129159" y="3017139"/>
                  </a:lnTo>
                  <a:cubicBezTo>
                    <a:pt x="57785" y="3017012"/>
                    <a:pt x="0" y="2959354"/>
                    <a:pt x="0" y="2888361"/>
                  </a:cubicBezTo>
                  <a:close/>
                </a:path>
              </a:pathLst>
            </a:custGeom>
            <a:solidFill>
              <a:srgbClr val="D2DDF9"/>
            </a:solidFill>
            <a:ln w="12700">
              <a:solidFill>
                <a:srgbClr val="000000"/>
              </a:solidFill>
            </a:ln>
          </p:spPr>
        </p:sp>
        <p:sp>
          <p:nvSpPr>
            <p:cNvPr name="Freeform 30" id="30"/>
            <p:cNvSpPr/>
            <p:nvPr/>
          </p:nvSpPr>
          <p:spPr>
            <a:xfrm flipH="false" flipV="false" rot="0">
              <a:off x="0" y="0"/>
              <a:ext cx="13107163" cy="3029839"/>
            </a:xfrm>
            <a:custGeom>
              <a:avLst/>
              <a:gdLst/>
              <a:ahLst/>
              <a:cxnLst/>
              <a:rect r="r" b="b" t="t" l="l"/>
              <a:pathLst>
                <a:path h="3029839" w="13107163">
                  <a:moveTo>
                    <a:pt x="0" y="135128"/>
                  </a:moveTo>
                  <a:cubicBezTo>
                    <a:pt x="0" y="60452"/>
                    <a:pt x="60706" y="0"/>
                    <a:pt x="135509" y="0"/>
                  </a:cubicBezTo>
                  <a:lnTo>
                    <a:pt x="12971653" y="0"/>
                  </a:lnTo>
                  <a:lnTo>
                    <a:pt x="12971653" y="6350"/>
                  </a:lnTo>
                  <a:lnTo>
                    <a:pt x="12971653" y="0"/>
                  </a:lnTo>
                  <a:cubicBezTo>
                    <a:pt x="13046456" y="0"/>
                    <a:pt x="13107163" y="60452"/>
                    <a:pt x="13107163" y="135128"/>
                  </a:cubicBezTo>
                  <a:lnTo>
                    <a:pt x="13100813" y="135128"/>
                  </a:lnTo>
                  <a:lnTo>
                    <a:pt x="13107163" y="135128"/>
                  </a:lnTo>
                  <a:lnTo>
                    <a:pt x="13107163" y="2894711"/>
                  </a:lnTo>
                  <a:lnTo>
                    <a:pt x="13100813" y="2894711"/>
                  </a:lnTo>
                  <a:lnTo>
                    <a:pt x="13107163" y="2894711"/>
                  </a:lnTo>
                  <a:cubicBezTo>
                    <a:pt x="13107163" y="2969387"/>
                    <a:pt x="13046456" y="3029839"/>
                    <a:pt x="12971653" y="3029839"/>
                  </a:cubicBezTo>
                  <a:lnTo>
                    <a:pt x="12971653" y="3023489"/>
                  </a:lnTo>
                  <a:lnTo>
                    <a:pt x="12971653" y="3029839"/>
                  </a:lnTo>
                  <a:lnTo>
                    <a:pt x="135509" y="3029839"/>
                  </a:lnTo>
                  <a:lnTo>
                    <a:pt x="135509" y="3023489"/>
                  </a:lnTo>
                  <a:lnTo>
                    <a:pt x="135509" y="3029839"/>
                  </a:lnTo>
                  <a:cubicBezTo>
                    <a:pt x="60706" y="3029712"/>
                    <a:pt x="0" y="2969260"/>
                    <a:pt x="0" y="2894711"/>
                  </a:cubicBezTo>
                  <a:lnTo>
                    <a:pt x="0" y="135128"/>
                  </a:lnTo>
                  <a:lnTo>
                    <a:pt x="6350" y="135128"/>
                  </a:lnTo>
                  <a:lnTo>
                    <a:pt x="0" y="135128"/>
                  </a:lnTo>
                  <a:moveTo>
                    <a:pt x="12700" y="135128"/>
                  </a:moveTo>
                  <a:lnTo>
                    <a:pt x="12700" y="2894711"/>
                  </a:lnTo>
                  <a:lnTo>
                    <a:pt x="6350" y="2894711"/>
                  </a:lnTo>
                  <a:lnTo>
                    <a:pt x="12700" y="2894711"/>
                  </a:lnTo>
                  <a:cubicBezTo>
                    <a:pt x="12700" y="2962275"/>
                    <a:pt x="67691" y="3017139"/>
                    <a:pt x="135509" y="3017139"/>
                  </a:cubicBezTo>
                  <a:lnTo>
                    <a:pt x="12971653" y="3017139"/>
                  </a:lnTo>
                  <a:cubicBezTo>
                    <a:pt x="13039471" y="3017139"/>
                    <a:pt x="13094463" y="2962275"/>
                    <a:pt x="13094463" y="2894711"/>
                  </a:cubicBezTo>
                  <a:lnTo>
                    <a:pt x="13094463" y="135128"/>
                  </a:lnTo>
                  <a:cubicBezTo>
                    <a:pt x="13094463" y="67564"/>
                    <a:pt x="13039471" y="12700"/>
                    <a:pt x="12971653" y="12700"/>
                  </a:cubicBezTo>
                  <a:lnTo>
                    <a:pt x="135509" y="12700"/>
                  </a:lnTo>
                  <a:lnTo>
                    <a:pt x="135509" y="6350"/>
                  </a:lnTo>
                  <a:lnTo>
                    <a:pt x="135509" y="12700"/>
                  </a:lnTo>
                  <a:cubicBezTo>
                    <a:pt x="67691" y="12700"/>
                    <a:pt x="12700" y="67564"/>
                    <a:pt x="12700" y="135128"/>
                  </a:cubicBezTo>
                  <a:close/>
                </a:path>
              </a:pathLst>
            </a:custGeom>
            <a:solidFill>
              <a:srgbClr val="B8C3DF"/>
            </a:solidFill>
            <a:ln w="12700">
              <a:solidFill>
                <a:srgbClr val="000000"/>
              </a:solidFill>
            </a:ln>
          </p:spPr>
        </p:sp>
      </p:grpSp>
      <p:grpSp>
        <p:nvGrpSpPr>
          <p:cNvPr name="Group 31" id="31"/>
          <p:cNvGrpSpPr/>
          <p:nvPr/>
        </p:nvGrpSpPr>
        <p:grpSpPr>
          <a:xfrm rot="0">
            <a:off x="1043880" y="7474000"/>
            <a:ext cx="689521" cy="689521"/>
            <a:chOff x="0" y="0"/>
            <a:chExt cx="919362" cy="919362"/>
          </a:xfrm>
        </p:grpSpPr>
        <p:sp>
          <p:nvSpPr>
            <p:cNvPr name="Freeform 32" id="32"/>
            <p:cNvSpPr/>
            <p:nvPr/>
          </p:nvSpPr>
          <p:spPr>
            <a:xfrm flipH="false" flipV="false" rot="0">
              <a:off x="0" y="0"/>
              <a:ext cx="919480" cy="919480"/>
            </a:xfrm>
            <a:custGeom>
              <a:avLst/>
              <a:gdLst/>
              <a:ahLst/>
              <a:cxnLst/>
              <a:rect r="r" b="b" t="t" l="l"/>
              <a:pathLst>
                <a:path h="919480" w="919480">
                  <a:moveTo>
                    <a:pt x="0" y="459740"/>
                  </a:moveTo>
                  <a:cubicBezTo>
                    <a:pt x="0" y="205867"/>
                    <a:pt x="205867" y="0"/>
                    <a:pt x="459740" y="0"/>
                  </a:cubicBezTo>
                  <a:cubicBezTo>
                    <a:pt x="713613" y="0"/>
                    <a:pt x="919480" y="205867"/>
                    <a:pt x="919480" y="459740"/>
                  </a:cubicBezTo>
                  <a:cubicBezTo>
                    <a:pt x="919480" y="713613"/>
                    <a:pt x="713613" y="919480"/>
                    <a:pt x="459740" y="919480"/>
                  </a:cubicBezTo>
                  <a:cubicBezTo>
                    <a:pt x="205867" y="919480"/>
                    <a:pt x="0" y="713613"/>
                    <a:pt x="0" y="459740"/>
                  </a:cubicBezTo>
                  <a:close/>
                </a:path>
              </a:pathLst>
            </a:custGeom>
            <a:solidFill>
              <a:srgbClr val="1B54DA"/>
            </a:solidFill>
            <a:ln w="12700">
              <a:solidFill>
                <a:srgbClr val="000000"/>
              </a:solidFill>
            </a:ln>
          </p:spPr>
        </p:sp>
      </p:grpSp>
      <p:sp>
        <p:nvSpPr>
          <p:cNvPr name="Freeform 33" id="33" descr="preencoded.png"/>
          <p:cNvSpPr/>
          <p:nvPr/>
        </p:nvSpPr>
        <p:spPr>
          <a:xfrm flipH="false" flipV="false" rot="0">
            <a:off x="1233488" y="7663457"/>
            <a:ext cx="310306" cy="310306"/>
          </a:xfrm>
          <a:custGeom>
            <a:avLst/>
            <a:gdLst/>
            <a:ahLst/>
            <a:cxnLst/>
            <a:rect r="r" b="b" t="t" l="l"/>
            <a:pathLst>
              <a:path h="310306" w="310306">
                <a:moveTo>
                  <a:pt x="0" y="0"/>
                </a:moveTo>
                <a:lnTo>
                  <a:pt x="310306" y="0"/>
                </a:lnTo>
                <a:lnTo>
                  <a:pt x="310306" y="310307"/>
                </a:lnTo>
                <a:lnTo>
                  <a:pt x="0" y="310307"/>
                </a:lnTo>
                <a:lnTo>
                  <a:pt x="0" y="0"/>
                </a:lnTo>
                <a:close/>
              </a:path>
            </a:pathLst>
          </a:custGeom>
          <a:blipFill>
            <a:blip r:embed="rId10">
              <a:extLst>
                <a:ext uri="{96DAC541-7B7A-43D3-8B79-37D633B846F1}">
                  <asvg:svgBlip xmlns:asvg="http://schemas.microsoft.com/office/drawing/2016/SVG/main" r:embed="rId11"/>
                </a:ext>
              </a:extLst>
            </a:blip>
            <a:stretch>
              <a:fillRect l="-10606" t="0" r="-10606" b="0"/>
            </a:stretch>
          </a:blipFill>
        </p:spPr>
      </p:sp>
      <p:sp>
        <p:nvSpPr>
          <p:cNvPr name="TextBox 34" id="34"/>
          <p:cNvSpPr txBox="true"/>
          <p:nvPr/>
        </p:nvSpPr>
        <p:spPr>
          <a:xfrm rot="0">
            <a:off x="1043880" y="8374261"/>
            <a:ext cx="2873574" cy="378173"/>
          </a:xfrm>
          <a:prstGeom prst="rect">
            <a:avLst/>
          </a:prstGeom>
        </p:spPr>
        <p:txBody>
          <a:bodyPr anchor="t" rtlCol="false" tIns="0" lIns="0" bIns="0" rIns="0">
            <a:spAutoFit/>
          </a:bodyPr>
          <a:lstStyle/>
          <a:p>
            <a:pPr algn="l">
              <a:lnSpc>
                <a:spcPts val="2812"/>
              </a:lnSpc>
            </a:pPr>
            <a:r>
              <a:rPr lang="en-US" sz="2249">
                <a:solidFill>
                  <a:srgbClr val="404155"/>
                </a:solidFill>
                <a:latin typeface="Alexandria"/>
                <a:ea typeface="Alexandria"/>
                <a:cs typeface="Alexandria"/>
                <a:sym typeface="Alexandria"/>
              </a:rPr>
              <a:t>Our Focus</a:t>
            </a:r>
          </a:p>
        </p:txBody>
      </p:sp>
      <p:sp>
        <p:nvSpPr>
          <p:cNvPr name="TextBox 35" id="35"/>
          <p:cNvSpPr txBox="true"/>
          <p:nvPr/>
        </p:nvSpPr>
        <p:spPr>
          <a:xfrm rot="0">
            <a:off x="1043880" y="8794998"/>
            <a:ext cx="9342239" cy="463154"/>
          </a:xfrm>
          <a:prstGeom prst="rect">
            <a:avLst/>
          </a:prstGeom>
        </p:spPr>
        <p:txBody>
          <a:bodyPr anchor="t" rtlCol="false" tIns="0" lIns="0" bIns="0" rIns="0">
            <a:spAutoFit/>
          </a:bodyPr>
          <a:lstStyle/>
          <a:p>
            <a:pPr algn="l">
              <a:lnSpc>
                <a:spcPts val="2874"/>
              </a:lnSpc>
            </a:pPr>
            <a:r>
              <a:rPr lang="en-US" sz="1750">
                <a:solidFill>
                  <a:srgbClr val="404155"/>
                </a:solidFill>
                <a:latin typeface="Arimo"/>
                <a:ea typeface="Arimo"/>
                <a:cs typeface="Arimo"/>
                <a:sym typeface="Arimo"/>
              </a:rPr>
              <a:t>Predicting if customers will respond positively to vehicle insurance policy offers</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5C73E6"/>
            </a:solidFill>
            <a:ln w="12700">
              <a:solidFill>
                <a:srgbClr val="000000"/>
              </a:solidFill>
            </a:ln>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9F9FF"/>
            </a:solidFill>
            <a:ln w="12700">
              <a:solidFill>
                <a:srgbClr val="000000"/>
              </a:solidFill>
            </a:ln>
          </p:spPr>
        </p:sp>
      </p:grpSp>
      <p:grpSp>
        <p:nvGrpSpPr>
          <p:cNvPr name="Group 6" id="6"/>
          <p:cNvGrpSpPr>
            <a:grpSpLocks noChangeAspect="true"/>
          </p:cNvGrpSpPr>
          <p:nvPr/>
        </p:nvGrpSpPr>
        <p:grpSpPr>
          <a:xfrm rot="0">
            <a:off x="729257" y="2210395"/>
            <a:ext cx="1041946" cy="1250305"/>
            <a:chOff x="0" y="0"/>
            <a:chExt cx="1389262" cy="1667073"/>
          </a:xfrm>
        </p:grpSpPr>
        <p:sp>
          <p:nvSpPr>
            <p:cNvPr name="Freeform 7" id="7" descr="preencoded.png"/>
            <p:cNvSpPr/>
            <p:nvPr/>
          </p:nvSpPr>
          <p:spPr>
            <a:xfrm flipH="false" flipV="false" rot="0">
              <a:off x="0" y="0"/>
              <a:ext cx="1389253" cy="1667129"/>
            </a:xfrm>
            <a:custGeom>
              <a:avLst/>
              <a:gdLst/>
              <a:ahLst/>
              <a:cxnLst/>
              <a:rect r="r" b="b" t="t" l="l"/>
              <a:pathLst>
                <a:path h="1667129" w="1389253">
                  <a:moveTo>
                    <a:pt x="0" y="0"/>
                  </a:moveTo>
                  <a:lnTo>
                    <a:pt x="1389253" y="0"/>
                  </a:lnTo>
                  <a:lnTo>
                    <a:pt x="1389253" y="1667129"/>
                  </a:lnTo>
                  <a:lnTo>
                    <a:pt x="0" y="1667129"/>
                  </a:lnTo>
                  <a:lnTo>
                    <a:pt x="0" y="0"/>
                  </a:lnTo>
                  <a:close/>
                </a:path>
              </a:pathLst>
            </a:custGeom>
            <a:blipFill>
              <a:blip r:embed="rId3"/>
              <a:stretch>
                <a:fillRect l="0" t="-77" r="0" b="-74"/>
              </a:stretch>
            </a:blipFill>
          </p:spPr>
        </p:sp>
      </p:grpSp>
      <p:grpSp>
        <p:nvGrpSpPr>
          <p:cNvPr name="Group 8" id="8"/>
          <p:cNvGrpSpPr>
            <a:grpSpLocks noChangeAspect="true"/>
          </p:cNvGrpSpPr>
          <p:nvPr/>
        </p:nvGrpSpPr>
        <p:grpSpPr>
          <a:xfrm rot="0">
            <a:off x="729257" y="3460700"/>
            <a:ext cx="1041946" cy="1250305"/>
            <a:chOff x="0" y="0"/>
            <a:chExt cx="1389262" cy="1667073"/>
          </a:xfrm>
        </p:grpSpPr>
        <p:sp>
          <p:nvSpPr>
            <p:cNvPr name="Freeform 9" id="9" descr="preencoded.png"/>
            <p:cNvSpPr/>
            <p:nvPr/>
          </p:nvSpPr>
          <p:spPr>
            <a:xfrm flipH="false" flipV="false" rot="0">
              <a:off x="0" y="0"/>
              <a:ext cx="1389253" cy="1667129"/>
            </a:xfrm>
            <a:custGeom>
              <a:avLst/>
              <a:gdLst/>
              <a:ahLst/>
              <a:cxnLst/>
              <a:rect r="r" b="b" t="t" l="l"/>
              <a:pathLst>
                <a:path h="1667129" w="1389253">
                  <a:moveTo>
                    <a:pt x="0" y="0"/>
                  </a:moveTo>
                  <a:lnTo>
                    <a:pt x="1389253" y="0"/>
                  </a:lnTo>
                  <a:lnTo>
                    <a:pt x="1389253" y="1667129"/>
                  </a:lnTo>
                  <a:lnTo>
                    <a:pt x="0" y="1667129"/>
                  </a:lnTo>
                  <a:lnTo>
                    <a:pt x="0" y="0"/>
                  </a:lnTo>
                  <a:close/>
                </a:path>
              </a:pathLst>
            </a:custGeom>
            <a:blipFill>
              <a:blip r:embed="rId4"/>
              <a:stretch>
                <a:fillRect l="0" t="-77" r="0" b="-74"/>
              </a:stretch>
            </a:blipFill>
          </p:spPr>
        </p:sp>
      </p:grpSp>
      <p:grpSp>
        <p:nvGrpSpPr>
          <p:cNvPr name="Group 10" id="10"/>
          <p:cNvGrpSpPr>
            <a:grpSpLocks noChangeAspect="true"/>
          </p:cNvGrpSpPr>
          <p:nvPr/>
        </p:nvGrpSpPr>
        <p:grpSpPr>
          <a:xfrm rot="0">
            <a:off x="729257" y="4711005"/>
            <a:ext cx="1041946" cy="1250305"/>
            <a:chOff x="0" y="0"/>
            <a:chExt cx="1389262" cy="1667073"/>
          </a:xfrm>
        </p:grpSpPr>
        <p:sp>
          <p:nvSpPr>
            <p:cNvPr name="Freeform 11" id="11" descr="preencoded.png"/>
            <p:cNvSpPr/>
            <p:nvPr/>
          </p:nvSpPr>
          <p:spPr>
            <a:xfrm flipH="false" flipV="false" rot="0">
              <a:off x="0" y="0"/>
              <a:ext cx="1389253" cy="1667129"/>
            </a:xfrm>
            <a:custGeom>
              <a:avLst/>
              <a:gdLst/>
              <a:ahLst/>
              <a:cxnLst/>
              <a:rect r="r" b="b" t="t" l="l"/>
              <a:pathLst>
                <a:path h="1667129" w="1389253">
                  <a:moveTo>
                    <a:pt x="0" y="0"/>
                  </a:moveTo>
                  <a:lnTo>
                    <a:pt x="1389253" y="0"/>
                  </a:lnTo>
                  <a:lnTo>
                    <a:pt x="1389253" y="1667129"/>
                  </a:lnTo>
                  <a:lnTo>
                    <a:pt x="0" y="1667129"/>
                  </a:lnTo>
                  <a:lnTo>
                    <a:pt x="0" y="0"/>
                  </a:lnTo>
                  <a:close/>
                </a:path>
              </a:pathLst>
            </a:custGeom>
            <a:blipFill>
              <a:blip r:embed="rId5"/>
              <a:stretch>
                <a:fillRect l="0" t="-77" r="0" b="-74"/>
              </a:stretch>
            </a:blipFill>
          </p:spPr>
        </p:sp>
      </p:grpSp>
      <p:grpSp>
        <p:nvGrpSpPr>
          <p:cNvPr name="Group 12" id="12"/>
          <p:cNvGrpSpPr>
            <a:grpSpLocks noChangeAspect="true"/>
          </p:cNvGrpSpPr>
          <p:nvPr/>
        </p:nvGrpSpPr>
        <p:grpSpPr>
          <a:xfrm rot="0">
            <a:off x="729257" y="5961310"/>
            <a:ext cx="1041946" cy="1250305"/>
            <a:chOff x="0" y="0"/>
            <a:chExt cx="1389262" cy="1667073"/>
          </a:xfrm>
        </p:grpSpPr>
        <p:sp>
          <p:nvSpPr>
            <p:cNvPr name="Freeform 13" id="13" descr="preencoded.png"/>
            <p:cNvSpPr/>
            <p:nvPr/>
          </p:nvSpPr>
          <p:spPr>
            <a:xfrm flipH="false" flipV="false" rot="0">
              <a:off x="0" y="0"/>
              <a:ext cx="1389253" cy="1667129"/>
            </a:xfrm>
            <a:custGeom>
              <a:avLst/>
              <a:gdLst/>
              <a:ahLst/>
              <a:cxnLst/>
              <a:rect r="r" b="b" t="t" l="l"/>
              <a:pathLst>
                <a:path h="1667129" w="1389253">
                  <a:moveTo>
                    <a:pt x="0" y="0"/>
                  </a:moveTo>
                  <a:lnTo>
                    <a:pt x="1389253" y="0"/>
                  </a:lnTo>
                  <a:lnTo>
                    <a:pt x="1389253" y="1667129"/>
                  </a:lnTo>
                  <a:lnTo>
                    <a:pt x="0" y="1667129"/>
                  </a:lnTo>
                  <a:lnTo>
                    <a:pt x="0" y="0"/>
                  </a:lnTo>
                  <a:close/>
                </a:path>
              </a:pathLst>
            </a:custGeom>
            <a:blipFill>
              <a:blip r:embed="rId6"/>
              <a:stretch>
                <a:fillRect l="0" t="-77" r="0" b="-74"/>
              </a:stretch>
            </a:blipFill>
          </p:spPr>
        </p:sp>
      </p:grpSp>
      <p:grpSp>
        <p:nvGrpSpPr>
          <p:cNvPr name="Group 14" id="14"/>
          <p:cNvGrpSpPr>
            <a:grpSpLocks noChangeAspect="true"/>
          </p:cNvGrpSpPr>
          <p:nvPr/>
        </p:nvGrpSpPr>
        <p:grpSpPr>
          <a:xfrm rot="0">
            <a:off x="729257" y="7211616"/>
            <a:ext cx="1041946" cy="1250305"/>
            <a:chOff x="0" y="0"/>
            <a:chExt cx="1389262" cy="1667073"/>
          </a:xfrm>
        </p:grpSpPr>
        <p:sp>
          <p:nvSpPr>
            <p:cNvPr name="Freeform 15" id="15" descr="preencoded.png"/>
            <p:cNvSpPr/>
            <p:nvPr/>
          </p:nvSpPr>
          <p:spPr>
            <a:xfrm flipH="false" flipV="false" rot="0">
              <a:off x="0" y="0"/>
              <a:ext cx="1389253" cy="1667129"/>
            </a:xfrm>
            <a:custGeom>
              <a:avLst/>
              <a:gdLst/>
              <a:ahLst/>
              <a:cxnLst/>
              <a:rect r="r" b="b" t="t" l="l"/>
              <a:pathLst>
                <a:path h="1667129" w="1389253">
                  <a:moveTo>
                    <a:pt x="0" y="0"/>
                  </a:moveTo>
                  <a:lnTo>
                    <a:pt x="1389253" y="0"/>
                  </a:lnTo>
                  <a:lnTo>
                    <a:pt x="1389253" y="1667129"/>
                  </a:lnTo>
                  <a:lnTo>
                    <a:pt x="0" y="1667129"/>
                  </a:lnTo>
                  <a:lnTo>
                    <a:pt x="0" y="0"/>
                  </a:lnTo>
                  <a:close/>
                </a:path>
              </a:pathLst>
            </a:custGeom>
            <a:blipFill>
              <a:blip r:embed="rId7"/>
              <a:stretch>
                <a:fillRect l="0" t="-77" r="0" b="-74"/>
              </a:stretch>
            </a:blipFill>
          </p:spPr>
        </p:sp>
      </p:grpSp>
      <p:grpSp>
        <p:nvGrpSpPr>
          <p:cNvPr name="Group 16" id="16"/>
          <p:cNvGrpSpPr>
            <a:grpSpLocks noChangeAspect="true"/>
          </p:cNvGrpSpPr>
          <p:nvPr/>
        </p:nvGrpSpPr>
        <p:grpSpPr>
          <a:xfrm rot="0">
            <a:off x="729257" y="8461921"/>
            <a:ext cx="1041946" cy="1250305"/>
            <a:chOff x="0" y="0"/>
            <a:chExt cx="1389262" cy="1667073"/>
          </a:xfrm>
        </p:grpSpPr>
        <p:sp>
          <p:nvSpPr>
            <p:cNvPr name="Freeform 17" id="17" descr="preencoded.png"/>
            <p:cNvSpPr/>
            <p:nvPr/>
          </p:nvSpPr>
          <p:spPr>
            <a:xfrm flipH="false" flipV="false" rot="0">
              <a:off x="0" y="0"/>
              <a:ext cx="1389253" cy="1667129"/>
            </a:xfrm>
            <a:custGeom>
              <a:avLst/>
              <a:gdLst/>
              <a:ahLst/>
              <a:cxnLst/>
              <a:rect r="r" b="b" t="t" l="l"/>
              <a:pathLst>
                <a:path h="1667129" w="1389253">
                  <a:moveTo>
                    <a:pt x="0" y="0"/>
                  </a:moveTo>
                  <a:lnTo>
                    <a:pt x="1389253" y="0"/>
                  </a:lnTo>
                  <a:lnTo>
                    <a:pt x="1389253" y="1667129"/>
                  </a:lnTo>
                  <a:lnTo>
                    <a:pt x="0" y="1667129"/>
                  </a:lnTo>
                  <a:lnTo>
                    <a:pt x="0" y="0"/>
                  </a:lnTo>
                  <a:close/>
                </a:path>
              </a:pathLst>
            </a:custGeom>
            <a:blipFill>
              <a:blip r:embed="rId8"/>
              <a:stretch>
                <a:fillRect l="0" t="-77" r="0" b="-74"/>
              </a:stretch>
            </a:blipFill>
          </p:spPr>
        </p:sp>
      </p:grpSp>
      <p:sp>
        <p:nvSpPr>
          <p:cNvPr name="Freeform 18" id="18"/>
          <p:cNvSpPr/>
          <p:nvPr/>
        </p:nvSpPr>
        <p:spPr>
          <a:xfrm flipH="false" flipV="false" rot="0">
            <a:off x="10529846" y="1642616"/>
            <a:ext cx="7234449" cy="5313461"/>
          </a:xfrm>
          <a:custGeom>
            <a:avLst/>
            <a:gdLst/>
            <a:ahLst/>
            <a:cxnLst/>
            <a:rect r="r" b="b" t="t" l="l"/>
            <a:pathLst>
              <a:path h="5313461" w="7234449">
                <a:moveTo>
                  <a:pt x="0" y="0"/>
                </a:moveTo>
                <a:lnTo>
                  <a:pt x="7234449" y="0"/>
                </a:lnTo>
                <a:lnTo>
                  <a:pt x="7234449" y="5313461"/>
                </a:lnTo>
                <a:lnTo>
                  <a:pt x="0" y="531346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9" id="19"/>
          <p:cNvSpPr txBox="true"/>
          <p:nvPr/>
        </p:nvSpPr>
        <p:spPr>
          <a:xfrm rot="0">
            <a:off x="729257" y="555575"/>
            <a:ext cx="5209877" cy="670321"/>
          </a:xfrm>
          <a:prstGeom prst="rect">
            <a:avLst/>
          </a:prstGeom>
        </p:spPr>
        <p:txBody>
          <a:bodyPr anchor="t" rtlCol="false" tIns="0" lIns="0" bIns="0" rIns="0">
            <a:spAutoFit/>
          </a:bodyPr>
          <a:lstStyle/>
          <a:p>
            <a:pPr algn="l">
              <a:lnSpc>
                <a:spcPts val="5125"/>
              </a:lnSpc>
            </a:pPr>
            <a:r>
              <a:rPr lang="en-US" sz="4062">
                <a:solidFill>
                  <a:srgbClr val="1B1B27"/>
                </a:solidFill>
                <a:latin typeface="Alexandria"/>
                <a:ea typeface="Alexandria"/>
                <a:cs typeface="Alexandria"/>
                <a:sym typeface="Alexandria"/>
              </a:rPr>
              <a:t>Workflow Overview</a:t>
            </a:r>
          </a:p>
        </p:txBody>
      </p:sp>
      <p:sp>
        <p:nvSpPr>
          <p:cNvPr name="TextBox 20" id="20"/>
          <p:cNvSpPr txBox="true"/>
          <p:nvPr/>
        </p:nvSpPr>
        <p:spPr>
          <a:xfrm rot="0">
            <a:off x="729257" y="1556891"/>
            <a:ext cx="16829484" cy="419100"/>
          </a:xfrm>
          <a:prstGeom prst="rect">
            <a:avLst/>
          </a:prstGeom>
        </p:spPr>
        <p:txBody>
          <a:bodyPr anchor="t" rtlCol="false" tIns="0" lIns="0" bIns="0" rIns="0">
            <a:spAutoFit/>
          </a:bodyPr>
          <a:lstStyle/>
          <a:p>
            <a:pPr algn="l">
              <a:lnSpc>
                <a:spcPts val="2625"/>
              </a:lnSpc>
            </a:pPr>
            <a:r>
              <a:rPr lang="en-US" sz="1625">
                <a:solidFill>
                  <a:srgbClr val="404155"/>
                </a:solidFill>
                <a:latin typeface="Arimo"/>
                <a:ea typeface="Arimo"/>
                <a:cs typeface="Arimo"/>
                <a:sym typeface="Arimo"/>
              </a:rPr>
              <a:t>A systematic approach to building our prediction model</a:t>
            </a:r>
          </a:p>
        </p:txBody>
      </p:sp>
      <p:sp>
        <p:nvSpPr>
          <p:cNvPr name="TextBox 21" id="21"/>
          <p:cNvSpPr txBox="true"/>
          <p:nvPr/>
        </p:nvSpPr>
        <p:spPr>
          <a:xfrm rot="0">
            <a:off x="1979562" y="2409230"/>
            <a:ext cx="4252318" cy="335012"/>
          </a:xfrm>
          <a:prstGeom prst="rect">
            <a:avLst/>
          </a:prstGeom>
        </p:spPr>
        <p:txBody>
          <a:bodyPr anchor="t" rtlCol="false" tIns="0" lIns="0" bIns="0" rIns="0">
            <a:spAutoFit/>
          </a:bodyPr>
          <a:lstStyle/>
          <a:p>
            <a:pPr algn="l">
              <a:lnSpc>
                <a:spcPts val="2562"/>
              </a:lnSpc>
            </a:pPr>
            <a:r>
              <a:rPr lang="en-US" sz="2000">
                <a:solidFill>
                  <a:srgbClr val="404155"/>
                </a:solidFill>
                <a:latin typeface="Alexandria"/>
                <a:ea typeface="Alexandria"/>
                <a:cs typeface="Alexandria"/>
                <a:sym typeface="Alexandria"/>
              </a:rPr>
              <a:t>Data Collection &amp; Understanding</a:t>
            </a:r>
          </a:p>
        </p:txBody>
      </p:sp>
      <p:sp>
        <p:nvSpPr>
          <p:cNvPr name="TextBox 22" id="22"/>
          <p:cNvSpPr txBox="true"/>
          <p:nvPr/>
        </p:nvSpPr>
        <p:spPr>
          <a:xfrm rot="0">
            <a:off x="1979562" y="2783532"/>
            <a:ext cx="15579179" cy="419100"/>
          </a:xfrm>
          <a:prstGeom prst="rect">
            <a:avLst/>
          </a:prstGeom>
        </p:spPr>
        <p:txBody>
          <a:bodyPr anchor="t" rtlCol="false" tIns="0" lIns="0" bIns="0" rIns="0">
            <a:spAutoFit/>
          </a:bodyPr>
          <a:lstStyle/>
          <a:p>
            <a:pPr algn="l">
              <a:lnSpc>
                <a:spcPts val="2625"/>
              </a:lnSpc>
            </a:pPr>
            <a:r>
              <a:rPr lang="en-US" sz="1625">
                <a:solidFill>
                  <a:srgbClr val="404155"/>
                </a:solidFill>
                <a:latin typeface="Arimo"/>
                <a:ea typeface="Arimo"/>
                <a:cs typeface="Arimo"/>
                <a:sym typeface="Arimo"/>
              </a:rPr>
              <a:t>Gathering comprehensive customer data and understanding feature relationships</a:t>
            </a:r>
          </a:p>
        </p:txBody>
      </p:sp>
      <p:sp>
        <p:nvSpPr>
          <p:cNvPr name="TextBox 23" id="23"/>
          <p:cNvSpPr txBox="true"/>
          <p:nvPr/>
        </p:nvSpPr>
        <p:spPr>
          <a:xfrm rot="0">
            <a:off x="1979562" y="3659535"/>
            <a:ext cx="3298626" cy="335013"/>
          </a:xfrm>
          <a:prstGeom prst="rect">
            <a:avLst/>
          </a:prstGeom>
        </p:spPr>
        <p:txBody>
          <a:bodyPr anchor="t" rtlCol="false" tIns="0" lIns="0" bIns="0" rIns="0">
            <a:spAutoFit/>
          </a:bodyPr>
          <a:lstStyle/>
          <a:p>
            <a:pPr algn="l">
              <a:lnSpc>
                <a:spcPts val="2562"/>
              </a:lnSpc>
            </a:pPr>
            <a:r>
              <a:rPr lang="en-US" sz="2000">
                <a:solidFill>
                  <a:srgbClr val="404155"/>
                </a:solidFill>
                <a:latin typeface="Alexandria"/>
                <a:ea typeface="Alexandria"/>
                <a:cs typeface="Alexandria"/>
                <a:sym typeface="Alexandria"/>
              </a:rPr>
              <a:t>Exploratory Data Analysis</a:t>
            </a:r>
          </a:p>
        </p:txBody>
      </p:sp>
      <p:sp>
        <p:nvSpPr>
          <p:cNvPr name="TextBox 24" id="24"/>
          <p:cNvSpPr txBox="true"/>
          <p:nvPr/>
        </p:nvSpPr>
        <p:spPr>
          <a:xfrm rot="0">
            <a:off x="1979562" y="4033837"/>
            <a:ext cx="15579179" cy="419100"/>
          </a:xfrm>
          <a:prstGeom prst="rect">
            <a:avLst/>
          </a:prstGeom>
        </p:spPr>
        <p:txBody>
          <a:bodyPr anchor="t" rtlCol="false" tIns="0" lIns="0" bIns="0" rIns="0">
            <a:spAutoFit/>
          </a:bodyPr>
          <a:lstStyle/>
          <a:p>
            <a:pPr algn="l">
              <a:lnSpc>
                <a:spcPts val="2625"/>
              </a:lnSpc>
            </a:pPr>
            <a:r>
              <a:rPr lang="en-US" sz="1625">
                <a:solidFill>
                  <a:srgbClr val="404155"/>
                </a:solidFill>
                <a:latin typeface="Arimo"/>
                <a:ea typeface="Arimo"/>
                <a:cs typeface="Arimo"/>
                <a:sym typeface="Arimo"/>
              </a:rPr>
              <a:t>Uncovering patterns, correlations, and insights within the dataset</a:t>
            </a:r>
          </a:p>
        </p:txBody>
      </p:sp>
      <p:sp>
        <p:nvSpPr>
          <p:cNvPr name="TextBox 25" id="25"/>
          <p:cNvSpPr txBox="true"/>
          <p:nvPr/>
        </p:nvSpPr>
        <p:spPr>
          <a:xfrm rot="0">
            <a:off x="1979562" y="4909840"/>
            <a:ext cx="5456784" cy="335012"/>
          </a:xfrm>
          <a:prstGeom prst="rect">
            <a:avLst/>
          </a:prstGeom>
        </p:spPr>
        <p:txBody>
          <a:bodyPr anchor="t" rtlCol="false" tIns="0" lIns="0" bIns="0" rIns="0">
            <a:spAutoFit/>
          </a:bodyPr>
          <a:lstStyle/>
          <a:p>
            <a:pPr algn="l">
              <a:lnSpc>
                <a:spcPts val="2562"/>
              </a:lnSpc>
            </a:pPr>
            <a:r>
              <a:rPr lang="en-US" sz="2000">
                <a:solidFill>
                  <a:srgbClr val="404155"/>
                </a:solidFill>
                <a:latin typeface="Alexandria"/>
                <a:ea typeface="Alexandria"/>
                <a:cs typeface="Alexandria"/>
                <a:sym typeface="Alexandria"/>
              </a:rPr>
              <a:t>Data Preprocessing &amp; Feature Engineering</a:t>
            </a:r>
          </a:p>
        </p:txBody>
      </p:sp>
      <p:sp>
        <p:nvSpPr>
          <p:cNvPr name="TextBox 26" id="26"/>
          <p:cNvSpPr txBox="true"/>
          <p:nvPr/>
        </p:nvSpPr>
        <p:spPr>
          <a:xfrm rot="0">
            <a:off x="1979562" y="5284143"/>
            <a:ext cx="15579179" cy="419100"/>
          </a:xfrm>
          <a:prstGeom prst="rect">
            <a:avLst/>
          </a:prstGeom>
        </p:spPr>
        <p:txBody>
          <a:bodyPr anchor="t" rtlCol="false" tIns="0" lIns="0" bIns="0" rIns="0">
            <a:spAutoFit/>
          </a:bodyPr>
          <a:lstStyle/>
          <a:p>
            <a:pPr algn="l">
              <a:lnSpc>
                <a:spcPts val="2625"/>
              </a:lnSpc>
            </a:pPr>
            <a:r>
              <a:rPr lang="en-US" sz="1625">
                <a:solidFill>
                  <a:srgbClr val="404155"/>
                </a:solidFill>
                <a:latin typeface="Arimo"/>
                <a:ea typeface="Arimo"/>
                <a:cs typeface="Arimo"/>
                <a:sym typeface="Arimo"/>
              </a:rPr>
              <a:t>Cleaning data and creating meaningful features for model training</a:t>
            </a:r>
          </a:p>
        </p:txBody>
      </p:sp>
      <p:sp>
        <p:nvSpPr>
          <p:cNvPr name="TextBox 27" id="27"/>
          <p:cNvSpPr txBox="true"/>
          <p:nvPr/>
        </p:nvSpPr>
        <p:spPr>
          <a:xfrm rot="0">
            <a:off x="1979562" y="6160145"/>
            <a:ext cx="3455045" cy="335012"/>
          </a:xfrm>
          <a:prstGeom prst="rect">
            <a:avLst/>
          </a:prstGeom>
        </p:spPr>
        <p:txBody>
          <a:bodyPr anchor="t" rtlCol="false" tIns="0" lIns="0" bIns="0" rIns="0">
            <a:spAutoFit/>
          </a:bodyPr>
          <a:lstStyle/>
          <a:p>
            <a:pPr algn="l">
              <a:lnSpc>
                <a:spcPts val="2562"/>
              </a:lnSpc>
            </a:pPr>
            <a:r>
              <a:rPr lang="en-US" sz="2000">
                <a:solidFill>
                  <a:srgbClr val="404155"/>
                </a:solidFill>
                <a:latin typeface="Alexandria"/>
                <a:ea typeface="Alexandria"/>
                <a:cs typeface="Alexandria"/>
                <a:sym typeface="Alexandria"/>
              </a:rPr>
              <a:t>Model Selection &amp; Training</a:t>
            </a:r>
          </a:p>
        </p:txBody>
      </p:sp>
      <p:sp>
        <p:nvSpPr>
          <p:cNvPr name="TextBox 28" id="28"/>
          <p:cNvSpPr txBox="true"/>
          <p:nvPr/>
        </p:nvSpPr>
        <p:spPr>
          <a:xfrm rot="0">
            <a:off x="1979562" y="6534447"/>
            <a:ext cx="15579179" cy="419100"/>
          </a:xfrm>
          <a:prstGeom prst="rect">
            <a:avLst/>
          </a:prstGeom>
        </p:spPr>
        <p:txBody>
          <a:bodyPr anchor="t" rtlCol="false" tIns="0" lIns="0" bIns="0" rIns="0">
            <a:spAutoFit/>
          </a:bodyPr>
          <a:lstStyle/>
          <a:p>
            <a:pPr algn="l">
              <a:lnSpc>
                <a:spcPts val="2625"/>
              </a:lnSpc>
            </a:pPr>
            <a:r>
              <a:rPr lang="en-US" sz="1625">
                <a:solidFill>
                  <a:srgbClr val="404155"/>
                </a:solidFill>
                <a:latin typeface="Arimo"/>
                <a:ea typeface="Arimo"/>
                <a:cs typeface="Arimo"/>
                <a:sym typeface="Arimo"/>
              </a:rPr>
              <a:t>Testing multiple algorithms to find the optimal prediction approach</a:t>
            </a:r>
          </a:p>
        </p:txBody>
      </p:sp>
      <p:sp>
        <p:nvSpPr>
          <p:cNvPr name="TextBox 29" id="29"/>
          <p:cNvSpPr txBox="true"/>
          <p:nvPr/>
        </p:nvSpPr>
        <p:spPr>
          <a:xfrm rot="0">
            <a:off x="1979562" y="7410450"/>
            <a:ext cx="4143970" cy="335012"/>
          </a:xfrm>
          <a:prstGeom prst="rect">
            <a:avLst/>
          </a:prstGeom>
        </p:spPr>
        <p:txBody>
          <a:bodyPr anchor="t" rtlCol="false" tIns="0" lIns="0" bIns="0" rIns="0">
            <a:spAutoFit/>
          </a:bodyPr>
          <a:lstStyle/>
          <a:p>
            <a:pPr algn="l">
              <a:lnSpc>
                <a:spcPts val="2562"/>
              </a:lnSpc>
            </a:pPr>
            <a:r>
              <a:rPr lang="en-US" sz="2000">
                <a:solidFill>
                  <a:srgbClr val="404155"/>
                </a:solidFill>
                <a:latin typeface="Alexandria"/>
                <a:ea typeface="Alexandria"/>
                <a:cs typeface="Alexandria"/>
                <a:sym typeface="Alexandria"/>
              </a:rPr>
              <a:t>Model Evaluation &amp; Comparison</a:t>
            </a:r>
          </a:p>
        </p:txBody>
      </p:sp>
      <p:sp>
        <p:nvSpPr>
          <p:cNvPr name="TextBox 30" id="30"/>
          <p:cNvSpPr txBox="true"/>
          <p:nvPr/>
        </p:nvSpPr>
        <p:spPr>
          <a:xfrm rot="0">
            <a:off x="1979562" y="7784752"/>
            <a:ext cx="15579179" cy="419100"/>
          </a:xfrm>
          <a:prstGeom prst="rect">
            <a:avLst/>
          </a:prstGeom>
        </p:spPr>
        <p:txBody>
          <a:bodyPr anchor="t" rtlCol="false" tIns="0" lIns="0" bIns="0" rIns="0">
            <a:spAutoFit/>
          </a:bodyPr>
          <a:lstStyle/>
          <a:p>
            <a:pPr algn="l">
              <a:lnSpc>
                <a:spcPts val="2625"/>
              </a:lnSpc>
            </a:pPr>
            <a:r>
              <a:rPr lang="en-US" sz="1625">
                <a:solidFill>
                  <a:srgbClr val="404155"/>
                </a:solidFill>
                <a:latin typeface="Arimo"/>
                <a:ea typeface="Arimo"/>
                <a:cs typeface="Arimo"/>
                <a:sym typeface="Arimo"/>
              </a:rPr>
              <a:t>Measuring performance metrics and comparing model effectiveness</a:t>
            </a:r>
          </a:p>
        </p:txBody>
      </p:sp>
      <p:sp>
        <p:nvSpPr>
          <p:cNvPr name="TextBox 31" id="31"/>
          <p:cNvSpPr txBox="true"/>
          <p:nvPr/>
        </p:nvSpPr>
        <p:spPr>
          <a:xfrm rot="0">
            <a:off x="1979562" y="8660755"/>
            <a:ext cx="2604939" cy="335012"/>
          </a:xfrm>
          <a:prstGeom prst="rect">
            <a:avLst/>
          </a:prstGeom>
        </p:spPr>
        <p:txBody>
          <a:bodyPr anchor="t" rtlCol="false" tIns="0" lIns="0" bIns="0" rIns="0">
            <a:spAutoFit/>
          </a:bodyPr>
          <a:lstStyle/>
          <a:p>
            <a:pPr algn="l">
              <a:lnSpc>
                <a:spcPts val="2562"/>
              </a:lnSpc>
            </a:pPr>
            <a:r>
              <a:rPr lang="en-US" sz="2000">
                <a:solidFill>
                  <a:srgbClr val="404155"/>
                </a:solidFill>
                <a:latin typeface="Alexandria"/>
                <a:ea typeface="Alexandria"/>
                <a:cs typeface="Alexandria"/>
                <a:sym typeface="Alexandria"/>
              </a:rPr>
              <a:t>Deployment via UI</a:t>
            </a:r>
          </a:p>
        </p:txBody>
      </p:sp>
      <p:sp>
        <p:nvSpPr>
          <p:cNvPr name="TextBox 32" id="32"/>
          <p:cNvSpPr txBox="true"/>
          <p:nvPr/>
        </p:nvSpPr>
        <p:spPr>
          <a:xfrm rot="0">
            <a:off x="1979562" y="9035057"/>
            <a:ext cx="15579179" cy="419100"/>
          </a:xfrm>
          <a:prstGeom prst="rect">
            <a:avLst/>
          </a:prstGeom>
        </p:spPr>
        <p:txBody>
          <a:bodyPr anchor="t" rtlCol="false" tIns="0" lIns="0" bIns="0" rIns="0">
            <a:spAutoFit/>
          </a:bodyPr>
          <a:lstStyle/>
          <a:p>
            <a:pPr algn="l">
              <a:lnSpc>
                <a:spcPts val="2625"/>
              </a:lnSpc>
            </a:pPr>
            <a:r>
              <a:rPr lang="en-US" sz="1625">
                <a:solidFill>
                  <a:srgbClr val="404155"/>
                </a:solidFill>
                <a:latin typeface="Arimo"/>
                <a:ea typeface="Arimo"/>
                <a:cs typeface="Arimo"/>
                <a:sym typeface="Arimo"/>
              </a:rPr>
              <a:t>Creating an accessible interface for real-world application</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5C73E6"/>
            </a:solidFill>
            <a:ln w="12700">
              <a:solidFill>
                <a:srgbClr val="000000"/>
              </a:solidFill>
            </a:ln>
          </p:spPr>
        </p:sp>
      </p:grpSp>
      <p:grpSp>
        <p:nvGrpSpPr>
          <p:cNvPr name="Group 4" id="4"/>
          <p:cNvGrpSpPr/>
          <p:nvPr/>
        </p:nvGrpSpPr>
        <p:grpSpPr>
          <a:xfrm rot="0">
            <a:off x="3810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9F9FF"/>
            </a:solidFill>
            <a:ln w="12700">
              <a:solidFill>
                <a:srgbClr val="000000"/>
              </a:solidFill>
            </a:ln>
          </p:spPr>
        </p:sp>
      </p:grpSp>
      <p:grpSp>
        <p:nvGrpSpPr>
          <p:cNvPr name="Group 6" id="6"/>
          <p:cNvGrpSpPr/>
          <p:nvPr/>
        </p:nvGrpSpPr>
        <p:grpSpPr>
          <a:xfrm rot="0">
            <a:off x="817810" y="6464947"/>
            <a:ext cx="9763422" cy="992981"/>
            <a:chOff x="0" y="0"/>
            <a:chExt cx="13017897" cy="1323975"/>
          </a:xfrm>
        </p:grpSpPr>
        <p:sp>
          <p:nvSpPr>
            <p:cNvPr name="Freeform 7" id="7"/>
            <p:cNvSpPr/>
            <p:nvPr/>
          </p:nvSpPr>
          <p:spPr>
            <a:xfrm flipH="false" flipV="false" rot="0">
              <a:off x="0" y="0"/>
              <a:ext cx="13017881" cy="1323975"/>
            </a:xfrm>
            <a:custGeom>
              <a:avLst/>
              <a:gdLst/>
              <a:ahLst/>
              <a:cxnLst/>
              <a:rect r="r" b="b" t="t" l="l"/>
              <a:pathLst>
                <a:path h="1323975" w="13017881">
                  <a:moveTo>
                    <a:pt x="0" y="130810"/>
                  </a:moveTo>
                  <a:cubicBezTo>
                    <a:pt x="0" y="58547"/>
                    <a:pt x="58547" y="0"/>
                    <a:pt x="130810" y="0"/>
                  </a:cubicBezTo>
                  <a:lnTo>
                    <a:pt x="12887071" y="0"/>
                  </a:lnTo>
                  <a:cubicBezTo>
                    <a:pt x="12959334" y="0"/>
                    <a:pt x="13017881" y="58547"/>
                    <a:pt x="13017881" y="130810"/>
                  </a:cubicBezTo>
                  <a:lnTo>
                    <a:pt x="13017881" y="1193165"/>
                  </a:lnTo>
                  <a:cubicBezTo>
                    <a:pt x="13017881" y="1265428"/>
                    <a:pt x="12959334" y="1323975"/>
                    <a:pt x="12887071" y="1323975"/>
                  </a:cubicBezTo>
                  <a:lnTo>
                    <a:pt x="130810" y="1323975"/>
                  </a:lnTo>
                  <a:cubicBezTo>
                    <a:pt x="58547" y="1323975"/>
                    <a:pt x="0" y="1265428"/>
                    <a:pt x="0" y="1193165"/>
                  </a:cubicBezTo>
                  <a:close/>
                </a:path>
              </a:pathLst>
            </a:custGeom>
            <a:solidFill>
              <a:srgbClr val="BBCDF7"/>
            </a:solidFill>
            <a:ln w="12700">
              <a:solidFill>
                <a:srgbClr val="000000"/>
              </a:solidFill>
            </a:ln>
          </p:spPr>
        </p:sp>
      </p:grpSp>
      <p:grpSp>
        <p:nvGrpSpPr>
          <p:cNvPr name="Group 8" id="8"/>
          <p:cNvGrpSpPr>
            <a:grpSpLocks noChangeAspect="true"/>
          </p:cNvGrpSpPr>
          <p:nvPr/>
        </p:nvGrpSpPr>
        <p:grpSpPr>
          <a:xfrm rot="0">
            <a:off x="1144530" y="6614373"/>
            <a:ext cx="459190" cy="367444"/>
            <a:chOff x="0" y="0"/>
            <a:chExt cx="389335" cy="311547"/>
          </a:xfrm>
        </p:grpSpPr>
        <p:sp>
          <p:nvSpPr>
            <p:cNvPr name="Freeform 9" id="9" descr="preencoded.png"/>
            <p:cNvSpPr/>
            <p:nvPr/>
          </p:nvSpPr>
          <p:spPr>
            <a:xfrm flipH="false" flipV="false" rot="0">
              <a:off x="0" y="0"/>
              <a:ext cx="389382" cy="311531"/>
            </a:xfrm>
            <a:custGeom>
              <a:avLst/>
              <a:gdLst/>
              <a:ahLst/>
              <a:cxnLst/>
              <a:rect r="r" b="b" t="t" l="l"/>
              <a:pathLst>
                <a:path h="311531" w="389382">
                  <a:moveTo>
                    <a:pt x="0" y="0"/>
                  </a:moveTo>
                  <a:lnTo>
                    <a:pt x="389382" y="0"/>
                  </a:lnTo>
                  <a:lnTo>
                    <a:pt x="389382" y="311531"/>
                  </a:lnTo>
                  <a:lnTo>
                    <a:pt x="0" y="311531"/>
                  </a:lnTo>
                  <a:lnTo>
                    <a:pt x="0" y="0"/>
                  </a:lnTo>
                  <a:close/>
                </a:path>
              </a:pathLst>
            </a:custGeom>
            <a:blipFill>
              <a:blip r:embed="rId3"/>
              <a:stretch>
                <a:fillRect l="0" t="-390" r="12" b="-395"/>
              </a:stretch>
            </a:blipFill>
          </p:spPr>
        </p:sp>
      </p:grpSp>
      <p:sp>
        <p:nvSpPr>
          <p:cNvPr name="Freeform 10" id="10"/>
          <p:cNvSpPr/>
          <p:nvPr/>
        </p:nvSpPr>
        <p:spPr>
          <a:xfrm flipH="false" flipV="false" rot="0">
            <a:off x="11368688" y="1204552"/>
            <a:ext cx="5903109" cy="3224573"/>
          </a:xfrm>
          <a:custGeom>
            <a:avLst/>
            <a:gdLst/>
            <a:ahLst/>
            <a:cxnLst/>
            <a:rect r="r" b="b" t="t" l="l"/>
            <a:pathLst>
              <a:path h="3224573" w="5903109">
                <a:moveTo>
                  <a:pt x="0" y="0"/>
                </a:moveTo>
                <a:lnTo>
                  <a:pt x="5903109" y="0"/>
                </a:lnTo>
                <a:lnTo>
                  <a:pt x="5903109" y="3224573"/>
                </a:lnTo>
                <a:lnTo>
                  <a:pt x="0" y="322457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1" id="11"/>
          <p:cNvSpPr txBox="true"/>
          <p:nvPr/>
        </p:nvSpPr>
        <p:spPr>
          <a:xfrm rot="0">
            <a:off x="817810" y="625227"/>
            <a:ext cx="5842099" cy="749201"/>
          </a:xfrm>
          <a:prstGeom prst="rect">
            <a:avLst/>
          </a:prstGeom>
        </p:spPr>
        <p:txBody>
          <a:bodyPr anchor="t" rtlCol="false" tIns="0" lIns="0" bIns="0" rIns="0">
            <a:spAutoFit/>
          </a:bodyPr>
          <a:lstStyle/>
          <a:p>
            <a:pPr algn="l">
              <a:lnSpc>
                <a:spcPts val="5750"/>
              </a:lnSpc>
            </a:pPr>
            <a:r>
              <a:rPr lang="en-US" sz="4562">
                <a:solidFill>
                  <a:srgbClr val="1B1B27"/>
                </a:solidFill>
                <a:latin typeface="Alexandria"/>
                <a:ea typeface="Alexandria"/>
                <a:cs typeface="Alexandria"/>
                <a:sym typeface="Alexandria"/>
              </a:rPr>
              <a:t>About the Data</a:t>
            </a:r>
          </a:p>
        </p:txBody>
      </p:sp>
      <p:sp>
        <p:nvSpPr>
          <p:cNvPr name="TextBox 12" id="12"/>
          <p:cNvSpPr txBox="true"/>
          <p:nvPr/>
        </p:nvSpPr>
        <p:spPr>
          <a:xfrm rot="0">
            <a:off x="817810" y="1939529"/>
            <a:ext cx="3505200" cy="457051"/>
          </a:xfrm>
          <a:prstGeom prst="rect">
            <a:avLst/>
          </a:prstGeom>
        </p:spPr>
        <p:txBody>
          <a:bodyPr anchor="t" rtlCol="false" tIns="0" lIns="0" bIns="0" rIns="0">
            <a:spAutoFit/>
          </a:bodyPr>
          <a:lstStyle/>
          <a:p>
            <a:pPr algn="l">
              <a:lnSpc>
                <a:spcPts val="3437"/>
              </a:lnSpc>
            </a:pPr>
            <a:r>
              <a:rPr lang="en-US" sz="2750">
                <a:solidFill>
                  <a:srgbClr val="1B1B27"/>
                </a:solidFill>
                <a:latin typeface="Alexandria"/>
                <a:ea typeface="Alexandria"/>
                <a:cs typeface="Alexandria"/>
                <a:sym typeface="Alexandria"/>
              </a:rPr>
              <a:t>Dataset Overview</a:t>
            </a:r>
          </a:p>
        </p:txBody>
      </p:sp>
      <p:sp>
        <p:nvSpPr>
          <p:cNvPr name="TextBox 13" id="13"/>
          <p:cNvSpPr txBox="true"/>
          <p:nvPr/>
        </p:nvSpPr>
        <p:spPr>
          <a:xfrm rot="0">
            <a:off x="817810" y="2534990"/>
            <a:ext cx="9763422" cy="842962"/>
          </a:xfrm>
          <a:prstGeom prst="rect">
            <a:avLst/>
          </a:prstGeom>
        </p:spPr>
        <p:txBody>
          <a:bodyPr anchor="t" rtlCol="false" tIns="0" lIns="0" bIns="0" rIns="0">
            <a:spAutoFit/>
          </a:bodyPr>
          <a:lstStyle/>
          <a:p>
            <a:pPr algn="l">
              <a:lnSpc>
                <a:spcPts val="2937"/>
              </a:lnSpc>
            </a:pPr>
            <a:r>
              <a:rPr lang="en-US" sz="1812">
                <a:solidFill>
                  <a:srgbClr val="404155"/>
                </a:solidFill>
                <a:latin typeface="Arimo"/>
                <a:ea typeface="Arimo"/>
                <a:cs typeface="Arimo"/>
                <a:sym typeface="Arimo"/>
              </a:rPr>
              <a:t>Our comprehensive dataset contains </a:t>
            </a:r>
            <a:r>
              <a:rPr lang="en-US" sz="1812" b="true">
                <a:solidFill>
                  <a:srgbClr val="404155"/>
                </a:solidFill>
                <a:latin typeface="Arimo Bold"/>
                <a:ea typeface="Arimo Bold"/>
                <a:cs typeface="Arimo Bold"/>
                <a:sym typeface="Arimo Bold"/>
              </a:rPr>
              <a:t>381,109 customer records</a:t>
            </a:r>
            <a:r>
              <a:rPr lang="en-US" sz="1812">
                <a:solidFill>
                  <a:srgbClr val="404155"/>
                </a:solidFill>
                <a:latin typeface="Arimo"/>
                <a:ea typeface="Arimo"/>
                <a:cs typeface="Arimo"/>
                <a:sym typeface="Arimo"/>
              </a:rPr>
              <a:t> with over 12 distinct features, providing a robust foundation for predictive modeling.</a:t>
            </a:r>
          </a:p>
        </p:txBody>
      </p:sp>
      <p:sp>
        <p:nvSpPr>
          <p:cNvPr name="TextBox 14" id="14"/>
          <p:cNvSpPr txBox="true"/>
          <p:nvPr/>
        </p:nvSpPr>
        <p:spPr>
          <a:xfrm rot="0">
            <a:off x="817810" y="3592562"/>
            <a:ext cx="2921050" cy="384125"/>
          </a:xfrm>
          <a:prstGeom prst="rect">
            <a:avLst/>
          </a:prstGeom>
        </p:spPr>
        <p:txBody>
          <a:bodyPr anchor="t" rtlCol="false" tIns="0" lIns="0" bIns="0" rIns="0">
            <a:spAutoFit/>
          </a:bodyPr>
          <a:lstStyle/>
          <a:p>
            <a:pPr algn="l">
              <a:lnSpc>
                <a:spcPts val="2875"/>
              </a:lnSpc>
            </a:pPr>
            <a:r>
              <a:rPr lang="en-US" sz="2249">
                <a:solidFill>
                  <a:srgbClr val="1B1B27"/>
                </a:solidFill>
                <a:latin typeface="Alexandria"/>
                <a:ea typeface="Alexandria"/>
                <a:cs typeface="Alexandria"/>
                <a:sym typeface="Alexandria"/>
              </a:rPr>
              <a:t>Key Features</a:t>
            </a:r>
          </a:p>
        </p:txBody>
      </p:sp>
      <p:sp>
        <p:nvSpPr>
          <p:cNvPr name="TextBox 15" id="15"/>
          <p:cNvSpPr txBox="true"/>
          <p:nvPr/>
        </p:nvSpPr>
        <p:spPr>
          <a:xfrm rot="0">
            <a:off x="817810" y="4115098"/>
            <a:ext cx="9763422" cy="469106"/>
          </a:xfrm>
          <a:prstGeom prst="rect">
            <a:avLst/>
          </a:prstGeom>
        </p:spPr>
        <p:txBody>
          <a:bodyPr anchor="t" rtlCol="false" tIns="0" lIns="0" bIns="0" rIns="0">
            <a:spAutoFit/>
          </a:bodyPr>
          <a:lstStyle/>
          <a:p>
            <a:pPr algn="l" marL="273348" indent="-136674" lvl="1">
              <a:lnSpc>
                <a:spcPts val="2937"/>
              </a:lnSpc>
              <a:buFont typeface="Arial"/>
              <a:buChar char="•"/>
            </a:pPr>
            <a:r>
              <a:rPr lang="en-US" b="true" sz="1812">
                <a:solidFill>
                  <a:srgbClr val="404155"/>
                </a:solidFill>
                <a:latin typeface="Arimo Bold"/>
                <a:ea typeface="Arimo Bold"/>
                <a:cs typeface="Arimo Bold"/>
                <a:sym typeface="Arimo Bold"/>
              </a:rPr>
              <a:t>Demographics:</a:t>
            </a:r>
            <a:r>
              <a:rPr lang="en-US" sz="1812">
                <a:solidFill>
                  <a:srgbClr val="404155"/>
                </a:solidFill>
                <a:latin typeface="Arimo"/>
                <a:ea typeface="Arimo"/>
                <a:cs typeface="Arimo"/>
                <a:sym typeface="Arimo"/>
              </a:rPr>
              <a:t> Age, Gender, Region_Code</a:t>
            </a:r>
          </a:p>
        </p:txBody>
      </p:sp>
      <p:sp>
        <p:nvSpPr>
          <p:cNvPr name="TextBox 16" id="16"/>
          <p:cNvSpPr txBox="true"/>
          <p:nvPr/>
        </p:nvSpPr>
        <p:spPr>
          <a:xfrm rot="0">
            <a:off x="817810" y="4570660"/>
            <a:ext cx="9763422" cy="469106"/>
          </a:xfrm>
          <a:prstGeom prst="rect">
            <a:avLst/>
          </a:prstGeom>
        </p:spPr>
        <p:txBody>
          <a:bodyPr anchor="t" rtlCol="false" tIns="0" lIns="0" bIns="0" rIns="0">
            <a:spAutoFit/>
          </a:bodyPr>
          <a:lstStyle/>
          <a:p>
            <a:pPr algn="l" marL="273348" indent="-136674" lvl="1">
              <a:lnSpc>
                <a:spcPts val="2937"/>
              </a:lnSpc>
              <a:buFont typeface="Arial"/>
              <a:buChar char="•"/>
            </a:pPr>
            <a:r>
              <a:rPr lang="en-US" b="true" sz="1812">
                <a:solidFill>
                  <a:srgbClr val="404155"/>
                </a:solidFill>
                <a:latin typeface="Arimo Bold"/>
                <a:ea typeface="Arimo Bold"/>
                <a:cs typeface="Arimo Bold"/>
                <a:sym typeface="Arimo Bold"/>
              </a:rPr>
              <a:t>Vehicle Information:</a:t>
            </a:r>
            <a:r>
              <a:rPr lang="en-US" sz="1812">
                <a:solidFill>
                  <a:srgbClr val="404155"/>
                </a:solidFill>
                <a:latin typeface="Arimo"/>
                <a:ea typeface="Arimo"/>
                <a:cs typeface="Arimo"/>
                <a:sym typeface="Arimo"/>
              </a:rPr>
              <a:t> Vehicle_Age, Vehicle_Damage </a:t>
            </a:r>
          </a:p>
        </p:txBody>
      </p:sp>
      <p:sp>
        <p:nvSpPr>
          <p:cNvPr name="TextBox 17" id="17"/>
          <p:cNvSpPr txBox="true"/>
          <p:nvPr/>
        </p:nvSpPr>
        <p:spPr>
          <a:xfrm rot="0">
            <a:off x="817810" y="5026224"/>
            <a:ext cx="9763422" cy="369887"/>
          </a:xfrm>
          <a:prstGeom prst="rect">
            <a:avLst/>
          </a:prstGeom>
        </p:spPr>
        <p:txBody>
          <a:bodyPr anchor="t" rtlCol="false" tIns="0" lIns="0" bIns="0" rIns="0">
            <a:spAutoFit/>
          </a:bodyPr>
          <a:lstStyle/>
          <a:p>
            <a:pPr algn="l" marL="273348" indent="-136674" lvl="1">
              <a:lnSpc>
                <a:spcPts val="2937"/>
              </a:lnSpc>
              <a:buFont typeface="Arial"/>
              <a:buChar char="•"/>
            </a:pPr>
            <a:r>
              <a:rPr lang="en-US" b="true" sz="1812">
                <a:solidFill>
                  <a:srgbClr val="404155"/>
                </a:solidFill>
                <a:latin typeface="Arimo Bold"/>
                <a:ea typeface="Arimo Bold"/>
                <a:cs typeface="Arimo Bold"/>
                <a:sym typeface="Arimo Bold"/>
              </a:rPr>
              <a:t>Policy Details:</a:t>
            </a:r>
            <a:r>
              <a:rPr lang="en-US" sz="1812">
                <a:solidFill>
                  <a:srgbClr val="404155"/>
                </a:solidFill>
                <a:latin typeface="Arimo"/>
                <a:ea typeface="Arimo"/>
                <a:cs typeface="Arimo"/>
                <a:sym typeface="Arimo"/>
              </a:rPr>
              <a:t>  Previously_Insured, Annual_Premium</a:t>
            </a:r>
          </a:p>
        </p:txBody>
      </p:sp>
      <p:sp>
        <p:nvSpPr>
          <p:cNvPr name="TextBox 18" id="18"/>
          <p:cNvSpPr txBox="true"/>
          <p:nvPr/>
        </p:nvSpPr>
        <p:spPr>
          <a:xfrm rot="0">
            <a:off x="817810" y="5481786"/>
            <a:ext cx="9763422" cy="369887"/>
          </a:xfrm>
          <a:prstGeom prst="rect">
            <a:avLst/>
          </a:prstGeom>
        </p:spPr>
        <p:txBody>
          <a:bodyPr anchor="t" rtlCol="false" tIns="0" lIns="0" bIns="0" rIns="0">
            <a:spAutoFit/>
          </a:bodyPr>
          <a:lstStyle/>
          <a:p>
            <a:pPr algn="l" marL="273348" indent="-136674" lvl="1">
              <a:lnSpc>
                <a:spcPts val="2937"/>
              </a:lnSpc>
              <a:buFont typeface="Arial"/>
              <a:buChar char="•"/>
            </a:pPr>
            <a:r>
              <a:rPr lang="en-US" b="true" sz="1812">
                <a:solidFill>
                  <a:srgbClr val="404155"/>
                </a:solidFill>
                <a:latin typeface="Arimo Bold"/>
                <a:ea typeface="Arimo Bold"/>
                <a:cs typeface="Arimo Bold"/>
                <a:sym typeface="Arimo Bold"/>
              </a:rPr>
              <a:t>Engagement:</a:t>
            </a:r>
            <a:r>
              <a:rPr lang="en-US" sz="1812">
                <a:solidFill>
                  <a:srgbClr val="404155"/>
                </a:solidFill>
                <a:latin typeface="Arimo"/>
                <a:ea typeface="Arimo"/>
                <a:cs typeface="Arimo"/>
                <a:sym typeface="Arimo"/>
              </a:rPr>
              <a:t> Policy_Sales_Channel, Vintage (days as customer)</a:t>
            </a:r>
          </a:p>
        </p:txBody>
      </p:sp>
      <p:sp>
        <p:nvSpPr>
          <p:cNvPr name="TextBox 19" id="19"/>
          <p:cNvSpPr txBox="true"/>
          <p:nvPr/>
        </p:nvSpPr>
        <p:spPr>
          <a:xfrm rot="0">
            <a:off x="1603719" y="6663184"/>
            <a:ext cx="8770441" cy="469106"/>
          </a:xfrm>
          <a:prstGeom prst="rect">
            <a:avLst/>
          </a:prstGeom>
        </p:spPr>
        <p:txBody>
          <a:bodyPr anchor="t" rtlCol="false" tIns="0" lIns="0" bIns="0" rIns="0">
            <a:spAutoFit/>
          </a:bodyPr>
          <a:lstStyle/>
          <a:p>
            <a:pPr algn="l">
              <a:lnSpc>
                <a:spcPts val="2937"/>
              </a:lnSpc>
            </a:pPr>
            <a:r>
              <a:rPr lang="en-US" sz="1812" b="true">
                <a:solidFill>
                  <a:srgbClr val="000000"/>
                </a:solidFill>
                <a:latin typeface="Arimo Bold"/>
                <a:ea typeface="Arimo Bold"/>
                <a:cs typeface="Arimo Bold"/>
                <a:sym typeface="Arimo Bold"/>
              </a:rPr>
              <a:t>Target Variable:</a:t>
            </a:r>
            <a:r>
              <a:rPr lang="en-US" sz="1812">
                <a:solidFill>
                  <a:srgbClr val="000000"/>
                </a:solidFill>
                <a:latin typeface="Arimo"/>
                <a:ea typeface="Arimo"/>
                <a:cs typeface="Arimo"/>
                <a:sym typeface="Arimo"/>
              </a:rPr>
              <a:t> Response (1 = Interested, 0 = Not Interested)</a:t>
            </a:r>
          </a:p>
        </p:txBody>
      </p:sp>
      <p:sp>
        <p:nvSpPr>
          <p:cNvPr name="TextBox 20" id="20"/>
          <p:cNvSpPr txBox="true"/>
          <p:nvPr/>
        </p:nvSpPr>
        <p:spPr>
          <a:xfrm rot="0">
            <a:off x="11160770" y="2218879"/>
            <a:ext cx="6318945" cy="656779"/>
          </a:xfrm>
          <a:prstGeom prst="rect">
            <a:avLst/>
          </a:prstGeom>
        </p:spPr>
        <p:txBody>
          <a:bodyPr anchor="t" rtlCol="false" tIns="0" lIns="0" bIns="0" rIns="0">
            <a:spAutoFit/>
          </a:bodyPr>
          <a:lstStyle/>
          <a:p>
            <a:pPr algn="ctr">
              <a:lnSpc>
                <a:spcPts val="6062"/>
              </a:lnSpc>
            </a:pPr>
            <a:r>
              <a:rPr lang="en-US" sz="6062">
                <a:solidFill>
                  <a:srgbClr val="404155"/>
                </a:solidFill>
                <a:latin typeface="Alexandria"/>
                <a:ea typeface="Alexandria"/>
                <a:cs typeface="Alexandria"/>
                <a:sym typeface="Alexandria"/>
              </a:rPr>
              <a:t>381K</a:t>
            </a:r>
          </a:p>
        </p:txBody>
      </p:sp>
      <p:sp>
        <p:nvSpPr>
          <p:cNvPr name="TextBox 21" id="21"/>
          <p:cNvSpPr txBox="true"/>
          <p:nvPr/>
        </p:nvSpPr>
        <p:spPr>
          <a:xfrm rot="0">
            <a:off x="12859642" y="3148607"/>
            <a:ext cx="2921050" cy="384125"/>
          </a:xfrm>
          <a:prstGeom prst="rect">
            <a:avLst/>
          </a:prstGeom>
        </p:spPr>
        <p:txBody>
          <a:bodyPr anchor="t" rtlCol="false" tIns="0" lIns="0" bIns="0" rIns="0">
            <a:spAutoFit/>
          </a:bodyPr>
          <a:lstStyle/>
          <a:p>
            <a:pPr algn="ctr">
              <a:lnSpc>
                <a:spcPts val="2875"/>
              </a:lnSpc>
            </a:pPr>
            <a:r>
              <a:rPr lang="en-US" sz="2249">
                <a:solidFill>
                  <a:srgbClr val="404155"/>
                </a:solidFill>
                <a:latin typeface="Alexandria"/>
                <a:ea typeface="Alexandria"/>
                <a:cs typeface="Alexandria"/>
                <a:sym typeface="Alexandria"/>
              </a:rPr>
              <a:t>Customer Records</a:t>
            </a:r>
          </a:p>
        </p:txBody>
      </p:sp>
      <p:sp>
        <p:nvSpPr>
          <p:cNvPr name="Freeform 22" id="22"/>
          <p:cNvSpPr/>
          <p:nvPr/>
        </p:nvSpPr>
        <p:spPr>
          <a:xfrm flipH="false" flipV="false" rot="0">
            <a:off x="11651962" y="4397276"/>
            <a:ext cx="5336561" cy="2915096"/>
          </a:xfrm>
          <a:custGeom>
            <a:avLst/>
            <a:gdLst/>
            <a:ahLst/>
            <a:cxnLst/>
            <a:rect r="r" b="b" t="t" l="l"/>
            <a:pathLst>
              <a:path h="2915096" w="5336561">
                <a:moveTo>
                  <a:pt x="0" y="0"/>
                </a:moveTo>
                <a:lnTo>
                  <a:pt x="5336561" y="0"/>
                </a:lnTo>
                <a:lnTo>
                  <a:pt x="5336561" y="2915096"/>
                </a:lnTo>
                <a:lnTo>
                  <a:pt x="0" y="291509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23" id="23"/>
          <p:cNvSpPr txBox="true"/>
          <p:nvPr/>
        </p:nvSpPr>
        <p:spPr>
          <a:xfrm rot="0">
            <a:off x="11160770" y="4838700"/>
            <a:ext cx="6318945" cy="656779"/>
          </a:xfrm>
          <a:prstGeom prst="rect">
            <a:avLst/>
          </a:prstGeom>
        </p:spPr>
        <p:txBody>
          <a:bodyPr anchor="t" rtlCol="false" tIns="0" lIns="0" bIns="0" rIns="0">
            <a:spAutoFit/>
          </a:bodyPr>
          <a:lstStyle/>
          <a:p>
            <a:pPr algn="ctr">
              <a:lnSpc>
                <a:spcPts val="6062"/>
              </a:lnSpc>
            </a:pPr>
            <a:r>
              <a:rPr lang="en-US" sz="6062">
                <a:solidFill>
                  <a:srgbClr val="404155"/>
                </a:solidFill>
                <a:latin typeface="Alexandria"/>
                <a:ea typeface="Alexandria"/>
                <a:cs typeface="Alexandria"/>
                <a:sym typeface="Alexandria"/>
              </a:rPr>
              <a:t>12</a:t>
            </a:r>
          </a:p>
        </p:txBody>
      </p:sp>
      <p:sp>
        <p:nvSpPr>
          <p:cNvPr name="TextBox 24" id="24"/>
          <p:cNvSpPr txBox="true"/>
          <p:nvPr/>
        </p:nvSpPr>
        <p:spPr>
          <a:xfrm rot="0">
            <a:off x="12859642" y="5768429"/>
            <a:ext cx="2921050" cy="384125"/>
          </a:xfrm>
          <a:prstGeom prst="rect">
            <a:avLst/>
          </a:prstGeom>
        </p:spPr>
        <p:txBody>
          <a:bodyPr anchor="t" rtlCol="false" tIns="0" lIns="0" bIns="0" rIns="0">
            <a:spAutoFit/>
          </a:bodyPr>
          <a:lstStyle/>
          <a:p>
            <a:pPr algn="ctr">
              <a:lnSpc>
                <a:spcPts val="2875"/>
              </a:lnSpc>
            </a:pPr>
            <a:r>
              <a:rPr lang="en-US" sz="2249">
                <a:solidFill>
                  <a:srgbClr val="404155"/>
                </a:solidFill>
                <a:latin typeface="Alexandria"/>
                <a:ea typeface="Alexandria"/>
                <a:cs typeface="Alexandria"/>
                <a:sym typeface="Alexandria"/>
              </a:rPr>
              <a:t>Features</a:t>
            </a:r>
          </a:p>
        </p:txBody>
      </p:sp>
      <p:sp>
        <p:nvSpPr>
          <p:cNvPr name="Freeform 25" id="25"/>
          <p:cNvSpPr/>
          <p:nvPr/>
        </p:nvSpPr>
        <p:spPr>
          <a:xfrm flipH="false" flipV="false" rot="0">
            <a:off x="11651962" y="7132291"/>
            <a:ext cx="5336561" cy="2915096"/>
          </a:xfrm>
          <a:custGeom>
            <a:avLst/>
            <a:gdLst/>
            <a:ahLst/>
            <a:cxnLst/>
            <a:rect r="r" b="b" t="t" l="l"/>
            <a:pathLst>
              <a:path h="2915096" w="5336561">
                <a:moveTo>
                  <a:pt x="0" y="0"/>
                </a:moveTo>
                <a:lnTo>
                  <a:pt x="5336561" y="0"/>
                </a:lnTo>
                <a:lnTo>
                  <a:pt x="5336561" y="2915096"/>
                </a:lnTo>
                <a:lnTo>
                  <a:pt x="0" y="291509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26" id="26"/>
          <p:cNvSpPr txBox="true"/>
          <p:nvPr/>
        </p:nvSpPr>
        <p:spPr>
          <a:xfrm rot="0">
            <a:off x="11160770" y="7458521"/>
            <a:ext cx="6318945" cy="656779"/>
          </a:xfrm>
          <a:prstGeom prst="rect">
            <a:avLst/>
          </a:prstGeom>
        </p:spPr>
        <p:txBody>
          <a:bodyPr anchor="t" rtlCol="false" tIns="0" lIns="0" bIns="0" rIns="0">
            <a:spAutoFit/>
          </a:bodyPr>
          <a:lstStyle/>
          <a:p>
            <a:pPr algn="ctr">
              <a:lnSpc>
                <a:spcPts val="6062"/>
              </a:lnSpc>
            </a:pPr>
            <a:r>
              <a:rPr lang="en-US" sz="6062">
                <a:solidFill>
                  <a:srgbClr val="404155"/>
                </a:solidFill>
                <a:latin typeface="Alexandria"/>
                <a:ea typeface="Alexandria"/>
                <a:cs typeface="Alexandria"/>
                <a:sym typeface="Alexandria"/>
              </a:rPr>
              <a:t>0</a:t>
            </a:r>
          </a:p>
        </p:txBody>
      </p:sp>
      <p:sp>
        <p:nvSpPr>
          <p:cNvPr name="TextBox 27" id="27"/>
          <p:cNvSpPr txBox="true"/>
          <p:nvPr/>
        </p:nvSpPr>
        <p:spPr>
          <a:xfrm rot="0">
            <a:off x="12859642" y="8388251"/>
            <a:ext cx="2921050" cy="384125"/>
          </a:xfrm>
          <a:prstGeom prst="rect">
            <a:avLst/>
          </a:prstGeom>
        </p:spPr>
        <p:txBody>
          <a:bodyPr anchor="t" rtlCol="false" tIns="0" lIns="0" bIns="0" rIns="0">
            <a:spAutoFit/>
          </a:bodyPr>
          <a:lstStyle/>
          <a:p>
            <a:pPr algn="ctr">
              <a:lnSpc>
                <a:spcPts val="2875"/>
              </a:lnSpc>
            </a:pPr>
            <a:r>
              <a:rPr lang="en-US" sz="2249">
                <a:solidFill>
                  <a:srgbClr val="404155"/>
                </a:solidFill>
                <a:latin typeface="Alexandria"/>
                <a:ea typeface="Alexandria"/>
                <a:cs typeface="Alexandria"/>
                <a:sym typeface="Alexandria"/>
              </a:rPr>
              <a:t>Missing Values</a:t>
            </a:r>
          </a:p>
        </p:txBody>
      </p:sp>
      <p:sp>
        <p:nvSpPr>
          <p:cNvPr name="TextBox 28" id="28"/>
          <p:cNvSpPr txBox="true"/>
          <p:nvPr/>
        </p:nvSpPr>
        <p:spPr>
          <a:xfrm rot="0">
            <a:off x="11160770" y="8910786"/>
            <a:ext cx="6318945" cy="469106"/>
          </a:xfrm>
          <a:prstGeom prst="rect">
            <a:avLst/>
          </a:prstGeom>
        </p:spPr>
        <p:txBody>
          <a:bodyPr anchor="t" rtlCol="false" tIns="0" lIns="0" bIns="0" rIns="0">
            <a:spAutoFit/>
          </a:bodyPr>
          <a:lstStyle/>
          <a:p>
            <a:pPr algn="ctr">
              <a:lnSpc>
                <a:spcPts val="2937"/>
              </a:lnSpc>
            </a:pPr>
            <a:r>
              <a:rPr lang="en-US" sz="1812">
                <a:solidFill>
                  <a:srgbClr val="404155"/>
                </a:solidFill>
                <a:latin typeface="Arimo"/>
                <a:ea typeface="Arimo"/>
                <a:cs typeface="Arimo"/>
                <a:sym typeface="Arimo"/>
              </a:rPr>
              <a:t>Clean, ready-to-use data</a:t>
            </a:r>
          </a:p>
        </p:txBody>
      </p:sp>
      <p:sp>
        <p:nvSpPr>
          <p:cNvPr name="TextBox 29" id="29"/>
          <p:cNvSpPr txBox="true"/>
          <p:nvPr/>
        </p:nvSpPr>
        <p:spPr>
          <a:xfrm rot="0">
            <a:off x="678135" y="5946924"/>
            <a:ext cx="3200400" cy="375149"/>
          </a:xfrm>
          <a:prstGeom prst="rect">
            <a:avLst/>
          </a:prstGeom>
        </p:spPr>
        <p:txBody>
          <a:bodyPr anchor="t" rtlCol="false" tIns="0" lIns="0" bIns="0" rIns="0">
            <a:spAutoFit/>
          </a:bodyPr>
          <a:lstStyle/>
          <a:p>
            <a:pPr algn="ctr" marL="413772" indent="-206886" lvl="1">
              <a:lnSpc>
                <a:spcPts val="3095"/>
              </a:lnSpc>
              <a:buFont typeface="Arial"/>
              <a:buChar char="•"/>
            </a:pPr>
            <a:r>
              <a:rPr lang="en-US" b="true" sz="1916">
                <a:solidFill>
                  <a:srgbClr val="404155"/>
                </a:solidFill>
                <a:latin typeface="Arimo Bold"/>
                <a:ea typeface="Arimo Bold"/>
                <a:cs typeface="Arimo Bold"/>
                <a:sym typeface="Arimo Bold"/>
              </a:rPr>
              <a:t>Others </a:t>
            </a:r>
            <a:r>
              <a:rPr lang="en-US" sz="1916">
                <a:solidFill>
                  <a:srgbClr val="000000"/>
                </a:solidFill>
                <a:latin typeface="Arimo"/>
                <a:ea typeface="Arimo"/>
                <a:cs typeface="Arimo"/>
                <a:sym typeface="Arimo"/>
              </a:rPr>
              <a:t>:  Driving_Licence</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5C73E6"/>
            </a:solidFill>
            <a:ln w="12700">
              <a:solidFill>
                <a:srgbClr val="000000"/>
              </a:solidFill>
            </a:ln>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9F9FF"/>
            </a:solidFill>
            <a:ln w="12700">
              <a:solidFill>
                <a:srgbClr val="000000"/>
              </a:solidFill>
            </a:ln>
          </p:spPr>
        </p:sp>
      </p:grpSp>
      <p:grpSp>
        <p:nvGrpSpPr>
          <p:cNvPr name="Group 6" id="6"/>
          <p:cNvGrpSpPr>
            <a:grpSpLocks noChangeAspect="true"/>
          </p:cNvGrpSpPr>
          <p:nvPr/>
        </p:nvGrpSpPr>
        <p:grpSpPr>
          <a:xfrm rot="0">
            <a:off x="0" y="0"/>
            <a:ext cx="18288000" cy="948929"/>
            <a:chOff x="0" y="0"/>
            <a:chExt cx="24384000" cy="1265238"/>
          </a:xfrm>
        </p:grpSpPr>
        <p:sp>
          <p:nvSpPr>
            <p:cNvPr name="Freeform 7" id="7" descr="preencoded.png"/>
            <p:cNvSpPr/>
            <p:nvPr/>
          </p:nvSpPr>
          <p:spPr>
            <a:xfrm flipH="false" flipV="false" rot="0">
              <a:off x="0" y="0"/>
              <a:ext cx="24384000" cy="1265301"/>
            </a:xfrm>
            <a:custGeom>
              <a:avLst/>
              <a:gdLst/>
              <a:ahLst/>
              <a:cxnLst/>
              <a:rect r="r" b="b" t="t" l="l"/>
              <a:pathLst>
                <a:path h="1265301" w="24384000">
                  <a:moveTo>
                    <a:pt x="0" y="0"/>
                  </a:moveTo>
                  <a:lnTo>
                    <a:pt x="24384000" y="0"/>
                  </a:lnTo>
                  <a:lnTo>
                    <a:pt x="24384000" y="1265301"/>
                  </a:lnTo>
                  <a:lnTo>
                    <a:pt x="0" y="1265301"/>
                  </a:lnTo>
                  <a:lnTo>
                    <a:pt x="0" y="0"/>
                  </a:lnTo>
                  <a:close/>
                </a:path>
              </a:pathLst>
            </a:custGeom>
            <a:blipFill>
              <a:blip r:embed="rId3"/>
              <a:stretch>
                <a:fillRect l="0" t="-188" r="0" b="-183"/>
              </a:stretch>
            </a:blipFill>
          </p:spPr>
        </p:sp>
      </p:grpSp>
      <p:sp>
        <p:nvSpPr>
          <p:cNvPr name="TextBox 8" id="8"/>
          <p:cNvSpPr txBox="true"/>
          <p:nvPr/>
        </p:nvSpPr>
        <p:spPr>
          <a:xfrm rot="0">
            <a:off x="531316" y="1356866"/>
            <a:ext cx="6865887" cy="483840"/>
          </a:xfrm>
          <a:prstGeom prst="rect">
            <a:avLst/>
          </a:prstGeom>
        </p:spPr>
        <p:txBody>
          <a:bodyPr anchor="t" rtlCol="false" tIns="0" lIns="0" bIns="0" rIns="0">
            <a:spAutoFit/>
          </a:bodyPr>
          <a:lstStyle/>
          <a:p>
            <a:pPr algn="l">
              <a:lnSpc>
                <a:spcPts val="3687"/>
              </a:lnSpc>
            </a:pPr>
            <a:r>
              <a:rPr lang="en-US" sz="2937">
                <a:solidFill>
                  <a:srgbClr val="1B1B27"/>
                </a:solidFill>
                <a:latin typeface="Alexandria"/>
                <a:ea typeface="Alexandria"/>
                <a:cs typeface="Alexandria"/>
                <a:sym typeface="Alexandria"/>
              </a:rPr>
              <a:t>Exploratory Data Analysis Highlights</a:t>
            </a:r>
          </a:p>
        </p:txBody>
      </p:sp>
      <p:grpSp>
        <p:nvGrpSpPr>
          <p:cNvPr name="Group 9" id="9"/>
          <p:cNvGrpSpPr>
            <a:grpSpLocks noChangeAspect="true"/>
          </p:cNvGrpSpPr>
          <p:nvPr/>
        </p:nvGrpSpPr>
        <p:grpSpPr>
          <a:xfrm rot="0">
            <a:off x="531316" y="2239119"/>
            <a:ext cx="2972841" cy="2265610"/>
            <a:chOff x="0" y="0"/>
            <a:chExt cx="3963788" cy="3020813"/>
          </a:xfrm>
        </p:grpSpPr>
        <p:sp>
          <p:nvSpPr>
            <p:cNvPr name="Freeform 10" id="10" descr="preencoded.png"/>
            <p:cNvSpPr/>
            <p:nvPr/>
          </p:nvSpPr>
          <p:spPr>
            <a:xfrm flipH="false" flipV="false" rot="0">
              <a:off x="0" y="0"/>
              <a:ext cx="3963797" cy="3020822"/>
            </a:xfrm>
            <a:custGeom>
              <a:avLst/>
              <a:gdLst/>
              <a:ahLst/>
              <a:cxnLst/>
              <a:rect r="r" b="b" t="t" l="l"/>
              <a:pathLst>
                <a:path h="3020822" w="3963797">
                  <a:moveTo>
                    <a:pt x="0" y="0"/>
                  </a:moveTo>
                  <a:lnTo>
                    <a:pt x="3963797" y="0"/>
                  </a:lnTo>
                  <a:lnTo>
                    <a:pt x="3963797" y="3020822"/>
                  </a:lnTo>
                  <a:lnTo>
                    <a:pt x="0" y="3020822"/>
                  </a:lnTo>
                  <a:lnTo>
                    <a:pt x="0" y="0"/>
                  </a:lnTo>
                  <a:close/>
                </a:path>
              </a:pathLst>
            </a:custGeom>
            <a:blipFill>
              <a:blip r:embed="rId4"/>
              <a:stretch>
                <a:fillRect l="0" t="-47" r="0" b="-46"/>
              </a:stretch>
            </a:blipFill>
          </p:spPr>
        </p:sp>
      </p:grpSp>
      <p:sp>
        <p:nvSpPr>
          <p:cNvPr name="TextBox 11" id="11"/>
          <p:cNvSpPr txBox="true"/>
          <p:nvPr/>
        </p:nvSpPr>
        <p:spPr>
          <a:xfrm rot="0">
            <a:off x="3883967" y="2147888"/>
            <a:ext cx="13882092" cy="300038"/>
          </a:xfrm>
          <a:prstGeom prst="rect">
            <a:avLst/>
          </a:prstGeom>
        </p:spPr>
        <p:txBody>
          <a:bodyPr anchor="t" rtlCol="false" tIns="0" lIns="0" bIns="0" rIns="0">
            <a:spAutoFit/>
          </a:bodyPr>
          <a:lstStyle/>
          <a:p>
            <a:pPr algn="l">
              <a:lnSpc>
                <a:spcPts val="1874"/>
              </a:lnSpc>
            </a:pPr>
            <a:r>
              <a:rPr lang="en-US" sz="1187">
                <a:solidFill>
                  <a:srgbClr val="404155"/>
                </a:solidFill>
                <a:latin typeface="Arimo"/>
                <a:ea typeface="Arimo"/>
                <a:cs typeface="Arimo"/>
                <a:sym typeface="Arimo"/>
              </a:rPr>
              <a:t>Target Variable is highly imbalanced </a:t>
            </a:r>
          </a:p>
        </p:txBody>
      </p:sp>
      <p:grpSp>
        <p:nvGrpSpPr>
          <p:cNvPr name="Group 12" id="12"/>
          <p:cNvGrpSpPr/>
          <p:nvPr/>
        </p:nvGrpSpPr>
        <p:grpSpPr>
          <a:xfrm rot="0">
            <a:off x="3883967" y="2618631"/>
            <a:ext cx="13882092" cy="713482"/>
            <a:chOff x="0" y="0"/>
            <a:chExt cx="18509457" cy="951310"/>
          </a:xfrm>
        </p:grpSpPr>
        <p:sp>
          <p:nvSpPr>
            <p:cNvPr name="Freeform 13" id="13"/>
            <p:cNvSpPr/>
            <p:nvPr/>
          </p:nvSpPr>
          <p:spPr>
            <a:xfrm flipH="false" flipV="false" rot="0">
              <a:off x="0" y="0"/>
              <a:ext cx="18509487" cy="951357"/>
            </a:xfrm>
            <a:custGeom>
              <a:avLst/>
              <a:gdLst/>
              <a:ahLst/>
              <a:cxnLst/>
              <a:rect r="r" b="b" t="t" l="l"/>
              <a:pathLst>
                <a:path h="951357" w="18509487">
                  <a:moveTo>
                    <a:pt x="0" y="85090"/>
                  </a:moveTo>
                  <a:cubicBezTo>
                    <a:pt x="0" y="38100"/>
                    <a:pt x="38100" y="0"/>
                    <a:pt x="85090" y="0"/>
                  </a:cubicBezTo>
                  <a:lnTo>
                    <a:pt x="18424398" y="0"/>
                  </a:lnTo>
                  <a:cubicBezTo>
                    <a:pt x="18471387" y="0"/>
                    <a:pt x="18509487" y="38100"/>
                    <a:pt x="18509487" y="85090"/>
                  </a:cubicBezTo>
                  <a:lnTo>
                    <a:pt x="18509487" y="866267"/>
                  </a:lnTo>
                  <a:cubicBezTo>
                    <a:pt x="18509487" y="913257"/>
                    <a:pt x="18471387" y="951357"/>
                    <a:pt x="18424398" y="951357"/>
                  </a:cubicBezTo>
                  <a:lnTo>
                    <a:pt x="85090" y="951357"/>
                  </a:lnTo>
                  <a:cubicBezTo>
                    <a:pt x="38100" y="951357"/>
                    <a:pt x="0" y="913257"/>
                    <a:pt x="0" y="866267"/>
                  </a:cubicBezTo>
                  <a:close/>
                </a:path>
              </a:pathLst>
            </a:custGeom>
            <a:solidFill>
              <a:srgbClr val="ECECF2"/>
            </a:solidFill>
            <a:ln w="12700">
              <a:solidFill>
                <a:srgbClr val="000000"/>
              </a:solidFill>
            </a:ln>
          </p:spPr>
        </p:sp>
      </p:grpSp>
      <p:grpSp>
        <p:nvGrpSpPr>
          <p:cNvPr name="Group 14" id="14"/>
          <p:cNvGrpSpPr/>
          <p:nvPr/>
        </p:nvGrpSpPr>
        <p:grpSpPr>
          <a:xfrm rot="0">
            <a:off x="3876378" y="2618631"/>
            <a:ext cx="13897272" cy="713482"/>
            <a:chOff x="0" y="0"/>
            <a:chExt cx="18529697" cy="951310"/>
          </a:xfrm>
        </p:grpSpPr>
        <p:sp>
          <p:nvSpPr>
            <p:cNvPr name="Freeform 15" id="15"/>
            <p:cNvSpPr/>
            <p:nvPr/>
          </p:nvSpPr>
          <p:spPr>
            <a:xfrm flipH="false" flipV="false" rot="0">
              <a:off x="0" y="0"/>
              <a:ext cx="18529681" cy="951357"/>
            </a:xfrm>
            <a:custGeom>
              <a:avLst/>
              <a:gdLst/>
              <a:ahLst/>
              <a:cxnLst/>
              <a:rect r="r" b="b" t="t" l="l"/>
              <a:pathLst>
                <a:path h="951357" w="18529681">
                  <a:moveTo>
                    <a:pt x="0" y="30353"/>
                  </a:moveTo>
                  <a:cubicBezTo>
                    <a:pt x="0" y="13589"/>
                    <a:pt x="13589" y="0"/>
                    <a:pt x="30353" y="0"/>
                  </a:cubicBezTo>
                  <a:lnTo>
                    <a:pt x="18499328" y="0"/>
                  </a:lnTo>
                  <a:cubicBezTo>
                    <a:pt x="18516092" y="0"/>
                    <a:pt x="18529681" y="13589"/>
                    <a:pt x="18529681" y="30353"/>
                  </a:cubicBezTo>
                  <a:lnTo>
                    <a:pt x="18529681" y="921004"/>
                  </a:lnTo>
                  <a:cubicBezTo>
                    <a:pt x="18529681" y="937768"/>
                    <a:pt x="18516092" y="951357"/>
                    <a:pt x="18499328" y="951357"/>
                  </a:cubicBezTo>
                  <a:lnTo>
                    <a:pt x="30353" y="951357"/>
                  </a:lnTo>
                  <a:cubicBezTo>
                    <a:pt x="13589" y="951357"/>
                    <a:pt x="0" y="937768"/>
                    <a:pt x="0" y="921004"/>
                  </a:cubicBezTo>
                  <a:close/>
                </a:path>
              </a:pathLst>
            </a:custGeom>
            <a:solidFill>
              <a:srgbClr val="ECECF2"/>
            </a:solidFill>
            <a:ln w="12700">
              <a:solidFill>
                <a:srgbClr val="000000"/>
              </a:solidFill>
            </a:ln>
          </p:spPr>
        </p:sp>
      </p:grpSp>
      <p:sp>
        <p:nvSpPr>
          <p:cNvPr name="TextBox 16" id="16"/>
          <p:cNvSpPr txBox="true"/>
          <p:nvPr/>
        </p:nvSpPr>
        <p:spPr>
          <a:xfrm rot="0">
            <a:off x="4028182" y="2561035"/>
            <a:ext cx="13593664" cy="1208775"/>
          </a:xfrm>
          <a:prstGeom prst="rect">
            <a:avLst/>
          </a:prstGeom>
        </p:spPr>
        <p:txBody>
          <a:bodyPr anchor="t" rtlCol="false" tIns="0" lIns="0" bIns="0" rIns="0">
            <a:spAutoFit/>
          </a:bodyPr>
          <a:lstStyle/>
          <a:p>
            <a:pPr algn="l">
              <a:lnSpc>
                <a:spcPts val="4717"/>
              </a:lnSpc>
            </a:pPr>
            <a:r>
              <a:rPr lang="en-US" sz="2987">
                <a:solidFill>
                  <a:srgbClr val="404155"/>
                </a:solidFill>
                <a:latin typeface="Consolas"/>
                <a:ea typeface="Consolas"/>
                <a:cs typeface="Consolas"/>
                <a:sym typeface="Consolas"/>
              </a:rPr>
              <a:t>Almost 88% do not response positively.</a:t>
            </a:r>
          </a:p>
          <a:p>
            <a:pPr algn="l">
              <a:lnSpc>
                <a:spcPts val="4717"/>
              </a:lnSpc>
            </a:pPr>
            <a:r>
              <a:rPr lang="en-US" sz="2987">
                <a:solidFill>
                  <a:srgbClr val="404155"/>
                </a:solidFill>
                <a:latin typeface="Consolas"/>
                <a:ea typeface="Consolas"/>
                <a:cs typeface="Consolas"/>
                <a:sym typeface="Consolas"/>
              </a:rPr>
              <a:t>- and 12% responded positvely.</a:t>
            </a:r>
          </a:p>
        </p:txBody>
      </p:sp>
      <p:sp>
        <p:nvSpPr>
          <p:cNvPr name="TextBox 17" id="17"/>
          <p:cNvSpPr txBox="true"/>
          <p:nvPr/>
        </p:nvSpPr>
        <p:spPr>
          <a:xfrm rot="0">
            <a:off x="531316" y="4741366"/>
            <a:ext cx="17225368" cy="480362"/>
          </a:xfrm>
          <a:prstGeom prst="rect">
            <a:avLst/>
          </a:prstGeom>
        </p:spPr>
        <p:txBody>
          <a:bodyPr anchor="t" rtlCol="false" tIns="0" lIns="0" bIns="0" rIns="0">
            <a:spAutoFit/>
          </a:bodyPr>
          <a:lstStyle/>
          <a:p>
            <a:pPr algn="l">
              <a:lnSpc>
                <a:spcPts val="3927"/>
              </a:lnSpc>
            </a:pPr>
            <a:r>
              <a:rPr lang="en-US" sz="2487" b="true">
                <a:solidFill>
                  <a:srgbClr val="404155"/>
                </a:solidFill>
                <a:latin typeface="Arimo Bold"/>
                <a:ea typeface="Arimo Bold"/>
                <a:cs typeface="Arimo Bold"/>
                <a:sym typeface="Arimo Bold"/>
              </a:rPr>
              <a:t>UNIVARIATE ANALYSIS : </a:t>
            </a:r>
          </a:p>
        </p:txBody>
      </p:sp>
      <p:grpSp>
        <p:nvGrpSpPr>
          <p:cNvPr name="Group 18" id="18"/>
          <p:cNvGrpSpPr/>
          <p:nvPr/>
        </p:nvGrpSpPr>
        <p:grpSpPr>
          <a:xfrm rot="0">
            <a:off x="531316" y="5259735"/>
            <a:ext cx="17225368" cy="2413695"/>
            <a:chOff x="0" y="0"/>
            <a:chExt cx="22967157" cy="3218260"/>
          </a:xfrm>
        </p:grpSpPr>
        <p:sp>
          <p:nvSpPr>
            <p:cNvPr name="Freeform 19" id="19"/>
            <p:cNvSpPr/>
            <p:nvPr/>
          </p:nvSpPr>
          <p:spPr>
            <a:xfrm flipH="false" flipV="false" rot="0">
              <a:off x="0" y="0"/>
              <a:ext cx="22967062" cy="3218180"/>
            </a:xfrm>
            <a:custGeom>
              <a:avLst/>
              <a:gdLst/>
              <a:ahLst/>
              <a:cxnLst/>
              <a:rect r="r" b="b" t="t" l="l"/>
              <a:pathLst>
                <a:path h="3218180" w="22967062">
                  <a:moveTo>
                    <a:pt x="0" y="84963"/>
                  </a:moveTo>
                  <a:cubicBezTo>
                    <a:pt x="0" y="38100"/>
                    <a:pt x="38100" y="0"/>
                    <a:pt x="84963" y="0"/>
                  </a:cubicBezTo>
                  <a:lnTo>
                    <a:pt x="22882098" y="0"/>
                  </a:lnTo>
                  <a:cubicBezTo>
                    <a:pt x="22929087" y="0"/>
                    <a:pt x="22967062" y="38100"/>
                    <a:pt x="22967062" y="84963"/>
                  </a:cubicBezTo>
                  <a:lnTo>
                    <a:pt x="22967062" y="3133217"/>
                  </a:lnTo>
                  <a:cubicBezTo>
                    <a:pt x="22967062" y="3180207"/>
                    <a:pt x="22928962" y="3218180"/>
                    <a:pt x="22882098" y="3218180"/>
                  </a:cubicBezTo>
                  <a:lnTo>
                    <a:pt x="84963" y="3218180"/>
                  </a:lnTo>
                  <a:cubicBezTo>
                    <a:pt x="37973" y="3218180"/>
                    <a:pt x="0" y="3180080"/>
                    <a:pt x="0" y="3133217"/>
                  </a:cubicBezTo>
                  <a:close/>
                </a:path>
              </a:pathLst>
            </a:custGeom>
            <a:solidFill>
              <a:srgbClr val="ECECF2"/>
            </a:solidFill>
            <a:ln w="12700">
              <a:solidFill>
                <a:srgbClr val="000000"/>
              </a:solidFill>
            </a:ln>
          </p:spPr>
        </p:sp>
      </p:grpSp>
      <p:grpSp>
        <p:nvGrpSpPr>
          <p:cNvPr name="Group 20" id="20"/>
          <p:cNvGrpSpPr/>
          <p:nvPr/>
        </p:nvGrpSpPr>
        <p:grpSpPr>
          <a:xfrm rot="0">
            <a:off x="523726" y="5259735"/>
            <a:ext cx="17240547" cy="2413695"/>
            <a:chOff x="0" y="0"/>
            <a:chExt cx="22987397" cy="3218260"/>
          </a:xfrm>
        </p:grpSpPr>
        <p:sp>
          <p:nvSpPr>
            <p:cNvPr name="Freeform 21" id="21"/>
            <p:cNvSpPr/>
            <p:nvPr/>
          </p:nvSpPr>
          <p:spPr>
            <a:xfrm flipH="false" flipV="false" rot="0">
              <a:off x="0" y="0"/>
              <a:ext cx="22987381" cy="3218180"/>
            </a:xfrm>
            <a:custGeom>
              <a:avLst/>
              <a:gdLst/>
              <a:ahLst/>
              <a:cxnLst/>
              <a:rect r="r" b="b" t="t" l="l"/>
              <a:pathLst>
                <a:path h="3218180" w="22987381">
                  <a:moveTo>
                    <a:pt x="0" y="30353"/>
                  </a:moveTo>
                  <a:cubicBezTo>
                    <a:pt x="0" y="13589"/>
                    <a:pt x="13589" y="0"/>
                    <a:pt x="30353" y="0"/>
                  </a:cubicBezTo>
                  <a:lnTo>
                    <a:pt x="22957028" y="0"/>
                  </a:lnTo>
                  <a:cubicBezTo>
                    <a:pt x="22973792" y="0"/>
                    <a:pt x="22987381" y="13589"/>
                    <a:pt x="22987381" y="30353"/>
                  </a:cubicBezTo>
                  <a:lnTo>
                    <a:pt x="22987381" y="3187827"/>
                  </a:lnTo>
                  <a:cubicBezTo>
                    <a:pt x="22987381" y="3204591"/>
                    <a:pt x="22973792" y="3218180"/>
                    <a:pt x="22957028" y="3218180"/>
                  </a:cubicBezTo>
                  <a:lnTo>
                    <a:pt x="30353" y="3218180"/>
                  </a:lnTo>
                  <a:cubicBezTo>
                    <a:pt x="13589" y="3218180"/>
                    <a:pt x="0" y="3204591"/>
                    <a:pt x="0" y="3187827"/>
                  </a:cubicBezTo>
                  <a:close/>
                </a:path>
              </a:pathLst>
            </a:custGeom>
            <a:solidFill>
              <a:srgbClr val="ECECF2"/>
            </a:solidFill>
            <a:ln w="12700">
              <a:solidFill>
                <a:srgbClr val="000000"/>
              </a:solidFill>
            </a:ln>
          </p:spPr>
        </p:sp>
      </p:grpSp>
      <p:sp>
        <p:nvSpPr>
          <p:cNvPr name="TextBox 22" id="22"/>
          <p:cNvSpPr txBox="true"/>
          <p:nvPr/>
        </p:nvSpPr>
        <p:spPr>
          <a:xfrm rot="0">
            <a:off x="675531" y="5325964"/>
            <a:ext cx="16936939" cy="2300237"/>
          </a:xfrm>
          <a:prstGeom prst="rect">
            <a:avLst/>
          </a:prstGeom>
        </p:spPr>
        <p:txBody>
          <a:bodyPr anchor="t" rtlCol="false" tIns="0" lIns="0" bIns="0" rIns="0">
            <a:spAutoFit/>
          </a:bodyPr>
          <a:lstStyle/>
          <a:p>
            <a:pPr algn="l">
              <a:lnSpc>
                <a:spcPts val="2032"/>
              </a:lnSpc>
            </a:pPr>
            <a:r>
              <a:rPr lang="en-US" sz="1287">
                <a:solidFill>
                  <a:srgbClr val="404155"/>
                </a:solidFill>
                <a:latin typeface="League Spartan"/>
                <a:ea typeface="League Spartan"/>
                <a:cs typeface="League Spartan"/>
                <a:sym typeface="League Spartan"/>
              </a:rPr>
              <a:t>Numeric:</a:t>
            </a:r>
          </a:p>
          <a:p>
            <a:pPr algn="l">
              <a:lnSpc>
                <a:spcPts val="2032"/>
              </a:lnSpc>
            </a:pPr>
            <a:r>
              <a:rPr lang="en-US" sz="1287">
                <a:solidFill>
                  <a:srgbClr val="404155"/>
                </a:solidFill>
                <a:latin typeface="League Spartan"/>
                <a:ea typeface="League Spartan"/>
                <a:cs typeface="League Spartan"/>
                <a:sym typeface="League Spartan"/>
              </a:rPr>
              <a:t>Age: Mostly between 20–50 years; right-skewed with more young customers (20–35).</a:t>
            </a:r>
          </a:p>
          <a:p>
            <a:pPr algn="l">
              <a:lnSpc>
                <a:spcPts val="2032"/>
              </a:lnSpc>
            </a:pPr>
            <a:r>
              <a:rPr lang="en-US" sz="1287">
                <a:solidFill>
                  <a:srgbClr val="404155"/>
                </a:solidFill>
                <a:latin typeface="League Spartan"/>
                <a:ea typeface="League Spartan"/>
                <a:cs typeface="League Spartan"/>
                <a:sym typeface="League Spartan"/>
              </a:rPr>
              <a:t>Annual Premium: Highly right-skewed; majority fall in the ₹20K–50K range.</a:t>
            </a:r>
          </a:p>
          <a:p>
            <a:pPr algn="l">
              <a:lnSpc>
                <a:spcPts val="2032"/>
              </a:lnSpc>
            </a:pPr>
            <a:r>
              <a:rPr lang="en-US" sz="1287">
                <a:solidFill>
                  <a:srgbClr val="404155"/>
                </a:solidFill>
                <a:latin typeface="League Spartan"/>
                <a:ea typeface="League Spartan"/>
                <a:cs typeface="League Spartan"/>
                <a:sym typeface="League Spartan"/>
              </a:rPr>
              <a:t>Vintage: Nearly uniform distribution across 0–300 days, indicating varied customer association duration.</a:t>
            </a:r>
          </a:p>
          <a:p>
            <a:pPr algn="l">
              <a:lnSpc>
                <a:spcPts val="2032"/>
              </a:lnSpc>
            </a:pPr>
            <a:r>
              <a:rPr lang="en-US" sz="1287">
                <a:solidFill>
                  <a:srgbClr val="404155"/>
                </a:solidFill>
                <a:latin typeface="League Spartan"/>
                <a:ea typeface="League Spartan"/>
                <a:cs typeface="League Spartan"/>
                <a:sym typeface="League Spartan"/>
              </a:rPr>
              <a:t>Categorical:</a:t>
            </a:r>
          </a:p>
          <a:p>
            <a:pPr algn="l">
              <a:lnSpc>
                <a:spcPts val="2032"/>
              </a:lnSpc>
            </a:pPr>
            <a:r>
              <a:rPr lang="en-US" sz="1287">
                <a:solidFill>
                  <a:srgbClr val="404155"/>
                </a:solidFill>
                <a:latin typeface="League Spartan"/>
                <a:ea typeface="League Spartan"/>
                <a:cs typeface="League Spartan"/>
                <a:sym typeface="League Spartan"/>
              </a:rPr>
              <a:t>Gender: Slightly more Male customers, but overall balanced.</a:t>
            </a:r>
          </a:p>
          <a:p>
            <a:pPr algn="l">
              <a:lnSpc>
                <a:spcPts val="2032"/>
              </a:lnSpc>
            </a:pPr>
            <a:r>
              <a:rPr lang="en-US" sz="1287">
                <a:solidFill>
                  <a:srgbClr val="404155"/>
                </a:solidFill>
                <a:latin typeface="League Spartan"/>
                <a:ea typeface="League Spartan"/>
                <a:cs typeface="League Spartan"/>
                <a:sym typeface="League Spartan"/>
              </a:rPr>
              <a:t>Driving License: Most customers have DL = 1, making it a low-impact feature.</a:t>
            </a:r>
          </a:p>
          <a:p>
            <a:pPr algn="l">
              <a:lnSpc>
                <a:spcPts val="2032"/>
              </a:lnSpc>
            </a:pPr>
            <a:r>
              <a:rPr lang="en-US" sz="1287">
                <a:solidFill>
                  <a:srgbClr val="404155"/>
                </a:solidFill>
                <a:latin typeface="League Spartan"/>
                <a:ea typeface="League Spartan"/>
                <a:cs typeface="League Spartan"/>
                <a:sym typeface="League Spartan"/>
              </a:rPr>
              <a:t>Previously Insured: Majority are not previously insured—a strong predictor since previously insured customers show lower interest in new policies.</a:t>
            </a:r>
          </a:p>
          <a:p>
            <a:pPr algn="l">
              <a:lnSpc>
                <a:spcPts val="2032"/>
              </a:lnSpc>
            </a:pPr>
            <a:r>
              <a:rPr lang="en-US" sz="1287">
                <a:solidFill>
                  <a:srgbClr val="404155"/>
                </a:solidFill>
                <a:latin typeface="League Spartan"/>
                <a:ea typeface="League Spartan"/>
                <a:cs typeface="League Spartan"/>
                <a:sym typeface="League Spartan"/>
              </a:rPr>
              <a:t>Vehicle Age: Most vehicles are 1–2 years old; few are &gt;2 years. Distinct categories may reflect different renewal/interest behavior.</a:t>
            </a:r>
          </a:p>
        </p:txBody>
      </p:sp>
      <p:grpSp>
        <p:nvGrpSpPr>
          <p:cNvPr name="Group 23" id="23"/>
          <p:cNvGrpSpPr>
            <a:grpSpLocks noChangeAspect="true"/>
          </p:cNvGrpSpPr>
          <p:nvPr/>
        </p:nvGrpSpPr>
        <p:grpSpPr>
          <a:xfrm rot="0">
            <a:off x="2242824" y="7844880"/>
            <a:ext cx="2866995" cy="2214568"/>
            <a:chOff x="0" y="0"/>
            <a:chExt cx="2620367" cy="2024063"/>
          </a:xfrm>
        </p:grpSpPr>
        <p:sp>
          <p:nvSpPr>
            <p:cNvPr name="Freeform 24" id="24" descr="preencoded.png"/>
            <p:cNvSpPr/>
            <p:nvPr/>
          </p:nvSpPr>
          <p:spPr>
            <a:xfrm flipH="false" flipV="false" rot="0">
              <a:off x="0" y="0"/>
              <a:ext cx="2620391" cy="2024126"/>
            </a:xfrm>
            <a:custGeom>
              <a:avLst/>
              <a:gdLst/>
              <a:ahLst/>
              <a:cxnLst/>
              <a:rect r="r" b="b" t="t" l="l"/>
              <a:pathLst>
                <a:path h="2024126" w="2620391">
                  <a:moveTo>
                    <a:pt x="0" y="0"/>
                  </a:moveTo>
                  <a:lnTo>
                    <a:pt x="2620391" y="0"/>
                  </a:lnTo>
                  <a:lnTo>
                    <a:pt x="2620391" y="2024126"/>
                  </a:lnTo>
                  <a:lnTo>
                    <a:pt x="0" y="2024126"/>
                  </a:lnTo>
                  <a:lnTo>
                    <a:pt x="0" y="0"/>
                  </a:lnTo>
                  <a:close/>
                </a:path>
              </a:pathLst>
            </a:custGeom>
            <a:blipFill>
              <a:blip r:embed="rId5"/>
              <a:stretch>
                <a:fillRect l="-38" t="0" r="-37" b="3"/>
              </a:stretch>
            </a:blipFill>
          </p:spPr>
        </p:sp>
      </p:grpSp>
      <p:grpSp>
        <p:nvGrpSpPr>
          <p:cNvPr name="Group 25" id="25"/>
          <p:cNvGrpSpPr>
            <a:grpSpLocks noChangeAspect="true"/>
          </p:cNvGrpSpPr>
          <p:nvPr/>
        </p:nvGrpSpPr>
        <p:grpSpPr>
          <a:xfrm rot="0">
            <a:off x="7796211" y="7844880"/>
            <a:ext cx="3177522" cy="2442120"/>
            <a:chOff x="0" y="0"/>
            <a:chExt cx="2597943" cy="1996678"/>
          </a:xfrm>
        </p:grpSpPr>
        <p:sp>
          <p:nvSpPr>
            <p:cNvPr name="Freeform 26" id="26" descr="preencoded.png"/>
            <p:cNvSpPr/>
            <p:nvPr/>
          </p:nvSpPr>
          <p:spPr>
            <a:xfrm flipH="false" flipV="false" rot="0">
              <a:off x="0" y="0"/>
              <a:ext cx="2597912" cy="1996694"/>
            </a:xfrm>
            <a:custGeom>
              <a:avLst/>
              <a:gdLst/>
              <a:ahLst/>
              <a:cxnLst/>
              <a:rect r="r" b="b" t="t" l="l"/>
              <a:pathLst>
                <a:path h="1996694" w="2597912">
                  <a:moveTo>
                    <a:pt x="0" y="0"/>
                  </a:moveTo>
                  <a:lnTo>
                    <a:pt x="2597912" y="0"/>
                  </a:lnTo>
                  <a:lnTo>
                    <a:pt x="2597912" y="1996694"/>
                  </a:lnTo>
                  <a:lnTo>
                    <a:pt x="0" y="1996694"/>
                  </a:lnTo>
                  <a:lnTo>
                    <a:pt x="0" y="0"/>
                  </a:lnTo>
                  <a:close/>
                </a:path>
              </a:pathLst>
            </a:custGeom>
            <a:blipFill>
              <a:blip r:embed="rId6"/>
              <a:stretch>
                <a:fillRect l="-176" t="0" r="-177" b="0"/>
              </a:stretch>
            </a:blipFill>
          </p:spPr>
        </p:sp>
      </p:grpSp>
      <p:grpSp>
        <p:nvGrpSpPr>
          <p:cNvPr name="Group 27" id="27"/>
          <p:cNvGrpSpPr>
            <a:grpSpLocks noChangeAspect="true"/>
          </p:cNvGrpSpPr>
          <p:nvPr/>
        </p:nvGrpSpPr>
        <p:grpSpPr>
          <a:xfrm rot="0">
            <a:off x="13276132" y="7797255"/>
            <a:ext cx="2967354" cy="2327820"/>
            <a:chOff x="0" y="0"/>
            <a:chExt cx="2508052" cy="1967508"/>
          </a:xfrm>
        </p:grpSpPr>
        <p:sp>
          <p:nvSpPr>
            <p:cNvPr name="Freeform 28" id="28" descr="preencoded.png"/>
            <p:cNvSpPr/>
            <p:nvPr/>
          </p:nvSpPr>
          <p:spPr>
            <a:xfrm flipH="false" flipV="false" rot="0">
              <a:off x="0" y="0"/>
              <a:ext cx="2507996" cy="1967484"/>
            </a:xfrm>
            <a:custGeom>
              <a:avLst/>
              <a:gdLst/>
              <a:ahLst/>
              <a:cxnLst/>
              <a:rect r="r" b="b" t="t" l="l"/>
              <a:pathLst>
                <a:path h="1967484" w="2507996">
                  <a:moveTo>
                    <a:pt x="0" y="0"/>
                  </a:moveTo>
                  <a:lnTo>
                    <a:pt x="2507996" y="0"/>
                  </a:lnTo>
                  <a:lnTo>
                    <a:pt x="2507996" y="1967484"/>
                  </a:lnTo>
                  <a:lnTo>
                    <a:pt x="0" y="1967484"/>
                  </a:lnTo>
                  <a:lnTo>
                    <a:pt x="0" y="0"/>
                  </a:lnTo>
                  <a:close/>
                </a:path>
              </a:pathLst>
            </a:custGeom>
            <a:blipFill>
              <a:blip r:embed="rId7"/>
              <a:stretch>
                <a:fillRect l="0" t="-148" r="-2" b="-149"/>
              </a:stretch>
            </a:blipFill>
          </p:spPr>
        </p:sp>
      </p:grpSp>
      <p:grpSp>
        <p:nvGrpSpPr>
          <p:cNvPr name="Group 29" id="29"/>
          <p:cNvGrpSpPr>
            <a:grpSpLocks noChangeAspect="true"/>
          </p:cNvGrpSpPr>
          <p:nvPr/>
        </p:nvGrpSpPr>
        <p:grpSpPr>
          <a:xfrm rot="0">
            <a:off x="13266607" y="3458766"/>
            <a:ext cx="4507043" cy="3601938"/>
            <a:chOff x="0" y="0"/>
            <a:chExt cx="5371505" cy="4292798"/>
          </a:xfrm>
        </p:grpSpPr>
        <p:sp>
          <p:nvSpPr>
            <p:cNvPr name="Freeform 30" id="30" descr="preencoded.png"/>
            <p:cNvSpPr/>
            <p:nvPr/>
          </p:nvSpPr>
          <p:spPr>
            <a:xfrm flipH="false" flipV="false" rot="0">
              <a:off x="0" y="0"/>
              <a:ext cx="5371465" cy="4292854"/>
            </a:xfrm>
            <a:custGeom>
              <a:avLst/>
              <a:gdLst/>
              <a:ahLst/>
              <a:cxnLst/>
              <a:rect r="r" b="b" t="t" l="l"/>
              <a:pathLst>
                <a:path h="4292854" w="5371465">
                  <a:moveTo>
                    <a:pt x="0" y="0"/>
                  </a:moveTo>
                  <a:lnTo>
                    <a:pt x="5371465" y="0"/>
                  </a:lnTo>
                  <a:lnTo>
                    <a:pt x="5371465" y="4292854"/>
                  </a:lnTo>
                  <a:lnTo>
                    <a:pt x="0" y="4292854"/>
                  </a:lnTo>
                  <a:lnTo>
                    <a:pt x="0" y="0"/>
                  </a:lnTo>
                  <a:close/>
                </a:path>
              </a:pathLst>
            </a:custGeom>
            <a:blipFill>
              <a:blip r:embed="rId8"/>
              <a:stretch>
                <a:fillRect l="-7" t="0" r="-8" b="1"/>
              </a:stretch>
            </a:blipFill>
          </p:spPr>
        </p:sp>
      </p:gr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5C73E6"/>
            </a:solidFill>
            <a:ln w="12700">
              <a:solidFill>
                <a:srgbClr val="000000"/>
              </a:solidFill>
            </a:ln>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9F9FF"/>
            </a:solidFill>
            <a:ln w="12700">
              <a:solidFill>
                <a:srgbClr val="000000"/>
              </a:solidFill>
            </a:ln>
          </p:spPr>
        </p:sp>
      </p:grpSp>
      <p:grpSp>
        <p:nvGrpSpPr>
          <p:cNvPr name="Group 6" id="6"/>
          <p:cNvGrpSpPr>
            <a:grpSpLocks noChangeAspect="true"/>
          </p:cNvGrpSpPr>
          <p:nvPr/>
        </p:nvGrpSpPr>
        <p:grpSpPr>
          <a:xfrm rot="0">
            <a:off x="0" y="0"/>
            <a:ext cx="6858000" cy="10287000"/>
            <a:chOff x="0" y="0"/>
            <a:chExt cx="9144000" cy="13716000"/>
          </a:xfrm>
        </p:grpSpPr>
        <p:sp>
          <p:nvSpPr>
            <p:cNvPr name="Freeform 7" id="7" descr="preencoded.png"/>
            <p:cNvSpPr/>
            <p:nvPr/>
          </p:nvSpPr>
          <p:spPr>
            <a:xfrm flipH="false" flipV="false" rot="0">
              <a:off x="0" y="0"/>
              <a:ext cx="9144000" cy="13716000"/>
            </a:xfrm>
            <a:custGeom>
              <a:avLst/>
              <a:gdLst/>
              <a:ahLst/>
              <a:cxnLst/>
              <a:rect r="r" b="b" t="t" l="l"/>
              <a:pathLst>
                <a:path h="13716000" w="9144000">
                  <a:moveTo>
                    <a:pt x="0" y="0"/>
                  </a:moveTo>
                  <a:lnTo>
                    <a:pt x="9144000" y="0"/>
                  </a:lnTo>
                  <a:lnTo>
                    <a:pt x="9144000" y="13716000"/>
                  </a:lnTo>
                  <a:lnTo>
                    <a:pt x="0" y="13716000"/>
                  </a:lnTo>
                  <a:lnTo>
                    <a:pt x="0" y="0"/>
                  </a:lnTo>
                  <a:close/>
                </a:path>
              </a:pathLst>
            </a:custGeom>
            <a:blipFill>
              <a:blip r:embed="rId3"/>
              <a:stretch>
                <a:fillRect l="0" t="0" r="0" b="0"/>
              </a:stretch>
            </a:blipFill>
          </p:spPr>
        </p:sp>
      </p:grpSp>
      <p:grpSp>
        <p:nvGrpSpPr>
          <p:cNvPr name="Group 8" id="8"/>
          <p:cNvGrpSpPr>
            <a:grpSpLocks noChangeAspect="true"/>
          </p:cNvGrpSpPr>
          <p:nvPr/>
        </p:nvGrpSpPr>
        <p:grpSpPr>
          <a:xfrm rot="0">
            <a:off x="296019" y="2133154"/>
            <a:ext cx="6265812" cy="6020544"/>
            <a:chOff x="0" y="0"/>
            <a:chExt cx="8354417" cy="8027392"/>
          </a:xfrm>
        </p:grpSpPr>
        <p:sp>
          <p:nvSpPr>
            <p:cNvPr name="Freeform 9" id="9" descr="preencoded.png"/>
            <p:cNvSpPr/>
            <p:nvPr/>
          </p:nvSpPr>
          <p:spPr>
            <a:xfrm flipH="false" flipV="false" rot="0">
              <a:off x="0" y="0"/>
              <a:ext cx="8354441" cy="8027416"/>
            </a:xfrm>
            <a:custGeom>
              <a:avLst/>
              <a:gdLst/>
              <a:ahLst/>
              <a:cxnLst/>
              <a:rect r="r" b="b" t="t" l="l"/>
              <a:pathLst>
                <a:path h="8027416" w="8354441">
                  <a:moveTo>
                    <a:pt x="0" y="0"/>
                  </a:moveTo>
                  <a:lnTo>
                    <a:pt x="8354441" y="0"/>
                  </a:lnTo>
                  <a:lnTo>
                    <a:pt x="8354441" y="8027416"/>
                  </a:lnTo>
                  <a:lnTo>
                    <a:pt x="0" y="8027416"/>
                  </a:lnTo>
                  <a:lnTo>
                    <a:pt x="0" y="0"/>
                  </a:lnTo>
                  <a:close/>
                </a:path>
              </a:pathLst>
            </a:custGeom>
            <a:blipFill>
              <a:blip r:embed="rId4"/>
              <a:stretch>
                <a:fillRect l="0" t="-22" r="0" b="-21"/>
              </a:stretch>
            </a:blipFill>
          </p:spPr>
        </p:sp>
      </p:grpSp>
      <p:sp>
        <p:nvSpPr>
          <p:cNvPr name="TextBox 10" id="10"/>
          <p:cNvSpPr txBox="true"/>
          <p:nvPr/>
        </p:nvSpPr>
        <p:spPr>
          <a:xfrm rot="0">
            <a:off x="7686972" y="964555"/>
            <a:ext cx="9772055" cy="474315"/>
          </a:xfrm>
          <a:prstGeom prst="rect">
            <a:avLst/>
          </a:prstGeom>
        </p:spPr>
        <p:txBody>
          <a:bodyPr anchor="t" rtlCol="false" tIns="0" lIns="0" bIns="0" rIns="0">
            <a:spAutoFit/>
          </a:bodyPr>
          <a:lstStyle/>
          <a:p>
            <a:pPr algn="l">
              <a:lnSpc>
                <a:spcPts val="2937"/>
              </a:lnSpc>
            </a:pPr>
            <a:r>
              <a:rPr lang="en-US" sz="1812" b="true">
                <a:solidFill>
                  <a:srgbClr val="404155"/>
                </a:solidFill>
                <a:latin typeface="Arimo Bold"/>
                <a:ea typeface="Arimo Bold"/>
                <a:cs typeface="Arimo Bold"/>
                <a:sym typeface="Arimo Bold"/>
              </a:rPr>
              <a:t>BIVARIATE ANALYSIS : </a:t>
            </a:r>
          </a:p>
        </p:txBody>
      </p:sp>
      <p:sp>
        <p:nvSpPr>
          <p:cNvPr name="TextBox 11" id="11"/>
          <p:cNvSpPr txBox="true"/>
          <p:nvPr/>
        </p:nvSpPr>
        <p:spPr>
          <a:xfrm rot="0">
            <a:off x="7686972" y="1556742"/>
            <a:ext cx="9772055" cy="474315"/>
          </a:xfrm>
          <a:prstGeom prst="rect">
            <a:avLst/>
          </a:prstGeom>
        </p:spPr>
        <p:txBody>
          <a:bodyPr anchor="t" rtlCol="false" tIns="0" lIns="0" bIns="0" rIns="0">
            <a:spAutoFit/>
          </a:bodyPr>
          <a:lstStyle/>
          <a:p>
            <a:pPr algn="l" marL="273348" indent="-136674" lvl="1">
              <a:lnSpc>
                <a:spcPts val="2937"/>
              </a:lnSpc>
              <a:buFont typeface="Arial"/>
              <a:buChar char="•"/>
            </a:pPr>
            <a:r>
              <a:rPr lang="en-US" b="true" sz="1812">
                <a:solidFill>
                  <a:srgbClr val="404155"/>
                </a:solidFill>
                <a:latin typeface="Arimo Bold"/>
                <a:ea typeface="Arimo Bold"/>
                <a:cs typeface="Arimo Bold"/>
                <a:sym typeface="Arimo Bold"/>
              </a:rPr>
              <a:t>Gender</a:t>
            </a:r>
            <a:r>
              <a:rPr lang="en-US" sz="1812">
                <a:solidFill>
                  <a:srgbClr val="404155"/>
                </a:solidFill>
                <a:latin typeface="Arimo"/>
                <a:ea typeface="Arimo"/>
                <a:cs typeface="Arimo"/>
                <a:sym typeface="Arimo"/>
              </a:rPr>
              <a:t> does not significantly influence customer interest.</a:t>
            </a:r>
          </a:p>
        </p:txBody>
      </p:sp>
      <p:sp>
        <p:nvSpPr>
          <p:cNvPr name="TextBox 12" id="12"/>
          <p:cNvSpPr txBox="true"/>
          <p:nvPr/>
        </p:nvSpPr>
        <p:spPr>
          <a:xfrm rot="0">
            <a:off x="7686972" y="2018705"/>
            <a:ext cx="9772055" cy="474315"/>
          </a:xfrm>
          <a:prstGeom prst="rect">
            <a:avLst/>
          </a:prstGeom>
        </p:spPr>
        <p:txBody>
          <a:bodyPr anchor="t" rtlCol="false" tIns="0" lIns="0" bIns="0" rIns="0">
            <a:spAutoFit/>
          </a:bodyPr>
          <a:lstStyle/>
          <a:p>
            <a:pPr algn="l" marL="273348" indent="-136674" lvl="1">
              <a:lnSpc>
                <a:spcPts val="2937"/>
              </a:lnSpc>
              <a:buFont typeface="Arial"/>
              <a:buChar char="•"/>
            </a:pPr>
            <a:r>
              <a:rPr lang="en-US" b="true" sz="1812">
                <a:solidFill>
                  <a:srgbClr val="404155"/>
                </a:solidFill>
                <a:latin typeface="Arimo Bold"/>
                <a:ea typeface="Arimo Bold"/>
                <a:cs typeface="Arimo Bold"/>
                <a:sym typeface="Arimo Bold"/>
              </a:rPr>
              <a:t>Driving License</a:t>
            </a:r>
            <a:r>
              <a:rPr lang="en-US" sz="1812">
                <a:solidFill>
                  <a:srgbClr val="404155"/>
                </a:solidFill>
                <a:latin typeface="Arimo"/>
                <a:ea typeface="Arimo"/>
                <a:cs typeface="Arimo"/>
                <a:sym typeface="Arimo"/>
              </a:rPr>
              <a:t> has almost no variability → contributes minimally to prediction.</a:t>
            </a:r>
          </a:p>
        </p:txBody>
      </p:sp>
      <p:sp>
        <p:nvSpPr>
          <p:cNvPr name="TextBox 13" id="13"/>
          <p:cNvSpPr txBox="true"/>
          <p:nvPr/>
        </p:nvSpPr>
        <p:spPr>
          <a:xfrm rot="0">
            <a:off x="7686972" y="2480668"/>
            <a:ext cx="9772055" cy="474315"/>
          </a:xfrm>
          <a:prstGeom prst="rect">
            <a:avLst/>
          </a:prstGeom>
        </p:spPr>
        <p:txBody>
          <a:bodyPr anchor="t" rtlCol="false" tIns="0" lIns="0" bIns="0" rIns="0">
            <a:spAutoFit/>
          </a:bodyPr>
          <a:lstStyle/>
          <a:p>
            <a:pPr algn="l" marL="273348" indent="-136674" lvl="1">
              <a:lnSpc>
                <a:spcPts val="2937"/>
              </a:lnSpc>
              <a:buFont typeface="Arial"/>
              <a:buChar char="•"/>
            </a:pPr>
            <a:r>
              <a:rPr lang="en-US" b="true" sz="1812">
                <a:solidFill>
                  <a:srgbClr val="404155"/>
                </a:solidFill>
                <a:latin typeface="Arimo Bold"/>
                <a:ea typeface="Arimo Bold"/>
                <a:cs typeface="Arimo Bold"/>
                <a:sym typeface="Arimo Bold"/>
              </a:rPr>
              <a:t>Previously Insured:</a:t>
            </a:r>
          </a:p>
        </p:txBody>
      </p:sp>
      <p:sp>
        <p:nvSpPr>
          <p:cNvPr name="TextBox 14" id="14"/>
          <p:cNvSpPr txBox="true"/>
          <p:nvPr/>
        </p:nvSpPr>
        <p:spPr>
          <a:xfrm rot="0">
            <a:off x="7686972" y="2942630"/>
            <a:ext cx="9772055" cy="474315"/>
          </a:xfrm>
          <a:prstGeom prst="rect">
            <a:avLst/>
          </a:prstGeom>
        </p:spPr>
        <p:txBody>
          <a:bodyPr anchor="t" rtlCol="false" tIns="0" lIns="0" bIns="0" rIns="0">
            <a:spAutoFit/>
          </a:bodyPr>
          <a:lstStyle/>
          <a:p>
            <a:pPr algn="l" marL="701973" indent="-233991" lvl="2">
              <a:lnSpc>
                <a:spcPts val="2937"/>
              </a:lnSpc>
              <a:buFont typeface="Arial"/>
              <a:buChar char="⚬"/>
            </a:pPr>
            <a:r>
              <a:rPr lang="en-US" sz="1812">
                <a:solidFill>
                  <a:srgbClr val="404155"/>
                </a:solidFill>
                <a:latin typeface="Arimo"/>
                <a:ea typeface="Arimo"/>
                <a:cs typeface="Arimo"/>
                <a:sym typeface="Arimo"/>
              </a:rPr>
              <a:t>Customers </a:t>
            </a:r>
            <a:r>
              <a:rPr lang="en-US" b="true" sz="1812">
                <a:solidFill>
                  <a:srgbClr val="404155"/>
                </a:solidFill>
                <a:latin typeface="Arimo Bold"/>
                <a:ea typeface="Arimo Bold"/>
                <a:cs typeface="Arimo Bold"/>
                <a:sym typeface="Arimo Bold"/>
              </a:rPr>
              <a:t>not previously insured (0)</a:t>
            </a:r>
            <a:r>
              <a:rPr lang="en-US" sz="1812">
                <a:solidFill>
                  <a:srgbClr val="404155"/>
                </a:solidFill>
                <a:latin typeface="Arimo"/>
                <a:ea typeface="Arimo"/>
                <a:cs typeface="Arimo"/>
                <a:sym typeface="Arimo"/>
              </a:rPr>
              <a:t> show a </a:t>
            </a:r>
            <a:r>
              <a:rPr lang="en-US" b="true" sz="1812">
                <a:solidFill>
                  <a:srgbClr val="404155"/>
                </a:solidFill>
                <a:latin typeface="Arimo Bold"/>
                <a:ea typeface="Arimo Bold"/>
                <a:cs typeface="Arimo Bold"/>
                <a:sym typeface="Arimo Bold"/>
              </a:rPr>
              <a:t>very high response rate</a:t>
            </a:r>
            <a:r>
              <a:rPr lang="en-US" sz="1812">
                <a:solidFill>
                  <a:srgbClr val="404155"/>
                </a:solidFill>
                <a:latin typeface="Arimo"/>
                <a:ea typeface="Arimo"/>
                <a:cs typeface="Arimo"/>
                <a:sym typeface="Arimo"/>
              </a:rPr>
              <a:t>.</a:t>
            </a:r>
          </a:p>
        </p:txBody>
      </p:sp>
      <p:sp>
        <p:nvSpPr>
          <p:cNvPr name="TextBox 15" id="15"/>
          <p:cNvSpPr txBox="true"/>
          <p:nvPr/>
        </p:nvSpPr>
        <p:spPr>
          <a:xfrm rot="0">
            <a:off x="7686972" y="3404593"/>
            <a:ext cx="9772055" cy="474315"/>
          </a:xfrm>
          <a:prstGeom prst="rect">
            <a:avLst/>
          </a:prstGeom>
        </p:spPr>
        <p:txBody>
          <a:bodyPr anchor="t" rtlCol="false" tIns="0" lIns="0" bIns="0" rIns="0">
            <a:spAutoFit/>
          </a:bodyPr>
          <a:lstStyle/>
          <a:p>
            <a:pPr algn="l" marL="701973" indent="-233991" lvl="2">
              <a:lnSpc>
                <a:spcPts val="2937"/>
              </a:lnSpc>
              <a:buFont typeface="Arial"/>
              <a:buChar char="⚬"/>
            </a:pPr>
            <a:r>
              <a:rPr lang="en-US" sz="1812">
                <a:solidFill>
                  <a:srgbClr val="404155"/>
                </a:solidFill>
                <a:latin typeface="Arimo"/>
                <a:ea typeface="Arimo"/>
                <a:cs typeface="Arimo"/>
                <a:sym typeface="Arimo"/>
              </a:rPr>
              <a:t>Customers </a:t>
            </a:r>
            <a:r>
              <a:rPr lang="en-US" b="true" sz="1812">
                <a:solidFill>
                  <a:srgbClr val="404155"/>
                </a:solidFill>
                <a:latin typeface="Arimo Bold"/>
                <a:ea typeface="Arimo Bold"/>
                <a:cs typeface="Arimo Bold"/>
                <a:sym typeface="Arimo Bold"/>
              </a:rPr>
              <a:t>previously insured (1)</a:t>
            </a:r>
            <a:r>
              <a:rPr lang="en-US" sz="1812">
                <a:solidFill>
                  <a:srgbClr val="404155"/>
                </a:solidFill>
                <a:latin typeface="Arimo"/>
                <a:ea typeface="Arimo"/>
                <a:cs typeface="Arimo"/>
                <a:sym typeface="Arimo"/>
              </a:rPr>
              <a:t> almost never respond.</a:t>
            </a:r>
          </a:p>
        </p:txBody>
      </p:sp>
      <p:sp>
        <p:nvSpPr>
          <p:cNvPr name="TextBox 16" id="16"/>
          <p:cNvSpPr txBox="true"/>
          <p:nvPr/>
        </p:nvSpPr>
        <p:spPr>
          <a:xfrm rot="0">
            <a:off x="7686972" y="3866555"/>
            <a:ext cx="9772055" cy="474315"/>
          </a:xfrm>
          <a:prstGeom prst="rect">
            <a:avLst/>
          </a:prstGeom>
        </p:spPr>
        <p:txBody>
          <a:bodyPr anchor="t" rtlCol="false" tIns="0" lIns="0" bIns="0" rIns="0">
            <a:spAutoFit/>
          </a:bodyPr>
          <a:lstStyle/>
          <a:p>
            <a:pPr algn="l" marL="273348" indent="-136674" lvl="1">
              <a:lnSpc>
                <a:spcPts val="2937"/>
              </a:lnSpc>
              <a:buFont typeface="Arial"/>
              <a:buChar char="•"/>
            </a:pPr>
            <a:r>
              <a:rPr lang="en-US" b="true" sz="1812">
                <a:solidFill>
                  <a:srgbClr val="404155"/>
                </a:solidFill>
                <a:latin typeface="Arimo Bold"/>
                <a:ea typeface="Arimo Bold"/>
                <a:cs typeface="Arimo Bold"/>
                <a:sym typeface="Arimo Bold"/>
              </a:rPr>
              <a:t>Vehicle Age:</a:t>
            </a:r>
          </a:p>
        </p:txBody>
      </p:sp>
      <p:sp>
        <p:nvSpPr>
          <p:cNvPr name="TextBox 17" id="17"/>
          <p:cNvSpPr txBox="true"/>
          <p:nvPr/>
        </p:nvSpPr>
        <p:spPr>
          <a:xfrm rot="0">
            <a:off x="7686972" y="4328518"/>
            <a:ext cx="9772055" cy="474315"/>
          </a:xfrm>
          <a:prstGeom prst="rect">
            <a:avLst/>
          </a:prstGeom>
        </p:spPr>
        <p:txBody>
          <a:bodyPr anchor="t" rtlCol="false" tIns="0" lIns="0" bIns="0" rIns="0">
            <a:spAutoFit/>
          </a:bodyPr>
          <a:lstStyle/>
          <a:p>
            <a:pPr algn="l" marL="701973" indent="-233991" lvl="2">
              <a:lnSpc>
                <a:spcPts val="2937"/>
              </a:lnSpc>
              <a:buFont typeface="Arial"/>
              <a:buChar char="⚬"/>
            </a:pPr>
            <a:r>
              <a:rPr lang="en-US" b="true" sz="1812">
                <a:solidFill>
                  <a:srgbClr val="404155"/>
                </a:solidFill>
                <a:latin typeface="Arimo Bold"/>
                <a:ea typeface="Arimo Bold"/>
                <a:cs typeface="Arimo Bold"/>
                <a:sym typeface="Arimo Bold"/>
              </a:rPr>
              <a:t>&gt; 2 Years</a:t>
            </a:r>
            <a:r>
              <a:rPr lang="en-US" sz="1812">
                <a:solidFill>
                  <a:srgbClr val="404155"/>
                </a:solidFill>
                <a:latin typeface="Arimo"/>
                <a:ea typeface="Arimo"/>
                <a:cs typeface="Arimo"/>
                <a:sym typeface="Arimo"/>
              </a:rPr>
              <a:t> → highest interest</a:t>
            </a:r>
          </a:p>
        </p:txBody>
      </p:sp>
      <p:sp>
        <p:nvSpPr>
          <p:cNvPr name="TextBox 18" id="18"/>
          <p:cNvSpPr txBox="true"/>
          <p:nvPr/>
        </p:nvSpPr>
        <p:spPr>
          <a:xfrm rot="0">
            <a:off x="7686972" y="4790480"/>
            <a:ext cx="9772055" cy="474315"/>
          </a:xfrm>
          <a:prstGeom prst="rect">
            <a:avLst/>
          </a:prstGeom>
        </p:spPr>
        <p:txBody>
          <a:bodyPr anchor="t" rtlCol="false" tIns="0" lIns="0" bIns="0" rIns="0">
            <a:spAutoFit/>
          </a:bodyPr>
          <a:lstStyle/>
          <a:p>
            <a:pPr algn="l" marL="701973" indent="-233991" lvl="2">
              <a:lnSpc>
                <a:spcPts val="2937"/>
              </a:lnSpc>
              <a:buFont typeface="Arial"/>
              <a:buChar char="⚬"/>
            </a:pPr>
            <a:r>
              <a:rPr lang="en-US" b="true" sz="1812">
                <a:solidFill>
                  <a:srgbClr val="404155"/>
                </a:solidFill>
                <a:latin typeface="Arimo Bold"/>
                <a:ea typeface="Arimo Bold"/>
                <a:cs typeface="Arimo Bold"/>
                <a:sym typeface="Arimo Bold"/>
              </a:rPr>
              <a:t>1–2 Years</a:t>
            </a:r>
            <a:r>
              <a:rPr lang="en-US" sz="1812">
                <a:solidFill>
                  <a:srgbClr val="404155"/>
                </a:solidFill>
                <a:latin typeface="Arimo"/>
                <a:ea typeface="Arimo"/>
                <a:cs typeface="Arimo"/>
                <a:sym typeface="Arimo"/>
              </a:rPr>
              <a:t> → moderate interest</a:t>
            </a:r>
          </a:p>
        </p:txBody>
      </p:sp>
      <p:sp>
        <p:nvSpPr>
          <p:cNvPr name="TextBox 19" id="19"/>
          <p:cNvSpPr txBox="true"/>
          <p:nvPr/>
        </p:nvSpPr>
        <p:spPr>
          <a:xfrm rot="0">
            <a:off x="7686972" y="5252442"/>
            <a:ext cx="9772055" cy="474315"/>
          </a:xfrm>
          <a:prstGeom prst="rect">
            <a:avLst/>
          </a:prstGeom>
        </p:spPr>
        <p:txBody>
          <a:bodyPr anchor="t" rtlCol="false" tIns="0" lIns="0" bIns="0" rIns="0">
            <a:spAutoFit/>
          </a:bodyPr>
          <a:lstStyle/>
          <a:p>
            <a:pPr algn="l" marL="701973" indent="-233991" lvl="2">
              <a:lnSpc>
                <a:spcPts val="2937"/>
              </a:lnSpc>
              <a:buFont typeface="Arial"/>
              <a:buChar char="⚬"/>
            </a:pPr>
            <a:r>
              <a:rPr lang="en-US" b="true" sz="1812">
                <a:solidFill>
                  <a:srgbClr val="404155"/>
                </a:solidFill>
                <a:latin typeface="Arimo Bold"/>
                <a:ea typeface="Arimo Bold"/>
                <a:cs typeface="Arimo Bold"/>
                <a:sym typeface="Arimo Bold"/>
              </a:rPr>
              <a:t>&lt; 1 Year</a:t>
            </a:r>
            <a:r>
              <a:rPr lang="en-US" sz="1812">
                <a:solidFill>
                  <a:srgbClr val="404155"/>
                </a:solidFill>
                <a:latin typeface="Arimo"/>
                <a:ea typeface="Arimo"/>
                <a:cs typeface="Arimo"/>
                <a:sym typeface="Arimo"/>
              </a:rPr>
              <a:t> → lowest interest</a:t>
            </a:r>
          </a:p>
        </p:txBody>
      </p:sp>
      <p:sp>
        <p:nvSpPr>
          <p:cNvPr name="TextBox 20" id="20"/>
          <p:cNvSpPr txBox="true"/>
          <p:nvPr/>
        </p:nvSpPr>
        <p:spPr>
          <a:xfrm rot="0">
            <a:off x="7686972" y="5714405"/>
            <a:ext cx="9772055" cy="474315"/>
          </a:xfrm>
          <a:prstGeom prst="rect">
            <a:avLst/>
          </a:prstGeom>
        </p:spPr>
        <p:txBody>
          <a:bodyPr anchor="t" rtlCol="false" tIns="0" lIns="0" bIns="0" rIns="0">
            <a:spAutoFit/>
          </a:bodyPr>
          <a:lstStyle/>
          <a:p>
            <a:pPr algn="l" marL="273348" indent="-136674" lvl="1">
              <a:lnSpc>
                <a:spcPts val="2937"/>
              </a:lnSpc>
              <a:buFont typeface="Arial"/>
              <a:buChar char="•"/>
            </a:pPr>
            <a:r>
              <a:rPr lang="en-US" b="true" sz="1812">
                <a:solidFill>
                  <a:srgbClr val="404155"/>
                </a:solidFill>
                <a:latin typeface="Arimo Bold"/>
                <a:ea typeface="Arimo Bold"/>
                <a:cs typeface="Arimo Bold"/>
                <a:sym typeface="Arimo Bold"/>
              </a:rPr>
              <a:t>Vehicle Damage:</a:t>
            </a:r>
          </a:p>
        </p:txBody>
      </p:sp>
      <p:sp>
        <p:nvSpPr>
          <p:cNvPr name="TextBox 21" id="21"/>
          <p:cNvSpPr txBox="true"/>
          <p:nvPr/>
        </p:nvSpPr>
        <p:spPr>
          <a:xfrm rot="0">
            <a:off x="7686972" y="6176368"/>
            <a:ext cx="9772055" cy="853380"/>
          </a:xfrm>
          <a:prstGeom prst="rect">
            <a:avLst/>
          </a:prstGeom>
        </p:spPr>
        <p:txBody>
          <a:bodyPr anchor="t" rtlCol="false" tIns="0" lIns="0" bIns="0" rIns="0">
            <a:spAutoFit/>
          </a:bodyPr>
          <a:lstStyle/>
          <a:p>
            <a:pPr algn="l" marL="701973" indent="-233991" lvl="2">
              <a:lnSpc>
                <a:spcPts val="2937"/>
              </a:lnSpc>
              <a:buFont typeface="Arial"/>
              <a:buChar char="⚬"/>
            </a:pPr>
            <a:r>
              <a:rPr lang="en-US" sz="1812">
                <a:solidFill>
                  <a:srgbClr val="404155"/>
                </a:solidFill>
                <a:latin typeface="Arimo"/>
                <a:ea typeface="Arimo"/>
                <a:cs typeface="Arimo"/>
                <a:sym typeface="Arimo"/>
              </a:rPr>
              <a:t>Customers with </a:t>
            </a:r>
            <a:r>
              <a:rPr lang="en-US" b="true" sz="1812">
                <a:solidFill>
                  <a:srgbClr val="404155"/>
                </a:solidFill>
                <a:latin typeface="Arimo Bold"/>
                <a:ea typeface="Arimo Bold"/>
                <a:cs typeface="Arimo Bold"/>
                <a:sym typeface="Arimo Bold"/>
              </a:rPr>
              <a:t>Vehicle Damage = Yes</a:t>
            </a:r>
            <a:r>
              <a:rPr lang="en-US" sz="1812">
                <a:solidFill>
                  <a:srgbClr val="404155"/>
                </a:solidFill>
                <a:latin typeface="Arimo"/>
                <a:ea typeface="Arimo"/>
                <a:cs typeface="Arimo"/>
                <a:sym typeface="Arimo"/>
              </a:rPr>
              <a:t> respond </a:t>
            </a:r>
            <a:r>
              <a:rPr lang="en-US" b="true" sz="1812">
                <a:solidFill>
                  <a:srgbClr val="404155"/>
                </a:solidFill>
                <a:latin typeface="Arimo Bold"/>
                <a:ea typeface="Arimo Bold"/>
                <a:cs typeface="Arimo Bold"/>
                <a:sym typeface="Arimo Bold"/>
              </a:rPr>
              <a:t>much more</a:t>
            </a:r>
            <a:r>
              <a:rPr lang="en-US" sz="1812">
                <a:solidFill>
                  <a:srgbClr val="404155"/>
                </a:solidFill>
                <a:latin typeface="Arimo"/>
                <a:ea typeface="Arimo"/>
                <a:cs typeface="Arimo"/>
                <a:sym typeface="Arimo"/>
              </a:rPr>
              <a:t> → highly important feature.</a:t>
            </a:r>
          </a:p>
        </p:txBody>
      </p:sp>
      <p:sp>
        <p:nvSpPr>
          <p:cNvPr name="TextBox 22" id="22"/>
          <p:cNvSpPr txBox="true"/>
          <p:nvPr/>
        </p:nvSpPr>
        <p:spPr>
          <a:xfrm rot="0">
            <a:off x="7686972" y="7017395"/>
            <a:ext cx="9772055" cy="474315"/>
          </a:xfrm>
          <a:prstGeom prst="rect">
            <a:avLst/>
          </a:prstGeom>
        </p:spPr>
        <p:txBody>
          <a:bodyPr anchor="t" rtlCol="false" tIns="0" lIns="0" bIns="0" rIns="0">
            <a:spAutoFit/>
          </a:bodyPr>
          <a:lstStyle/>
          <a:p>
            <a:pPr algn="l" marL="273348" indent="-136674" lvl="1">
              <a:lnSpc>
                <a:spcPts val="2937"/>
              </a:lnSpc>
              <a:buFont typeface="Arial"/>
              <a:buChar char="•"/>
            </a:pPr>
            <a:r>
              <a:rPr lang="en-US" b="true" sz="1812">
                <a:solidFill>
                  <a:srgbClr val="404155"/>
                </a:solidFill>
                <a:latin typeface="Arimo Bold"/>
                <a:ea typeface="Arimo Bold"/>
                <a:cs typeface="Arimo Bold"/>
                <a:sym typeface="Arimo Bold"/>
              </a:rPr>
              <a:t>Age:</a:t>
            </a:r>
            <a:r>
              <a:rPr lang="en-US" sz="1812">
                <a:solidFill>
                  <a:srgbClr val="404155"/>
                </a:solidFill>
                <a:latin typeface="Arimo"/>
                <a:ea typeface="Arimo"/>
                <a:cs typeface="Arimo"/>
                <a:sym typeface="Arimo"/>
              </a:rPr>
              <a:t> Responders tend to be slightly older, though the difference is small.</a:t>
            </a:r>
          </a:p>
        </p:txBody>
      </p:sp>
      <p:sp>
        <p:nvSpPr>
          <p:cNvPr name="TextBox 23" id="23"/>
          <p:cNvSpPr txBox="true"/>
          <p:nvPr/>
        </p:nvSpPr>
        <p:spPr>
          <a:xfrm rot="0">
            <a:off x="7686972" y="7479358"/>
            <a:ext cx="9772055" cy="853380"/>
          </a:xfrm>
          <a:prstGeom prst="rect">
            <a:avLst/>
          </a:prstGeom>
        </p:spPr>
        <p:txBody>
          <a:bodyPr anchor="t" rtlCol="false" tIns="0" lIns="0" bIns="0" rIns="0">
            <a:spAutoFit/>
          </a:bodyPr>
          <a:lstStyle/>
          <a:p>
            <a:pPr algn="l" marL="273348" indent="-136674" lvl="1">
              <a:lnSpc>
                <a:spcPts val="2937"/>
              </a:lnSpc>
              <a:buFont typeface="Arial"/>
              <a:buChar char="•"/>
            </a:pPr>
            <a:r>
              <a:rPr lang="en-US" b="true" sz="1812">
                <a:solidFill>
                  <a:srgbClr val="404155"/>
                </a:solidFill>
                <a:latin typeface="Arimo Bold"/>
                <a:ea typeface="Arimo Bold"/>
                <a:cs typeface="Arimo Bold"/>
                <a:sym typeface="Arimo Bold"/>
              </a:rPr>
              <a:t>Annual Premium:</a:t>
            </a:r>
            <a:r>
              <a:rPr lang="en-US" sz="1812">
                <a:solidFill>
                  <a:srgbClr val="404155"/>
                </a:solidFill>
                <a:latin typeface="Arimo"/>
                <a:ea typeface="Arimo"/>
                <a:cs typeface="Arimo"/>
                <a:sym typeface="Arimo"/>
              </a:rPr>
              <a:t> Distribution is similar for responders and non-responders → </a:t>
            </a:r>
            <a:r>
              <a:rPr lang="en-US" b="true" sz="1812">
                <a:solidFill>
                  <a:srgbClr val="404155"/>
                </a:solidFill>
                <a:latin typeface="Arimo Bold"/>
                <a:ea typeface="Arimo Bold"/>
                <a:cs typeface="Arimo Bold"/>
                <a:sym typeface="Arimo Bold"/>
              </a:rPr>
              <a:t>not strongly predictive</a:t>
            </a:r>
            <a:r>
              <a:rPr lang="en-US" sz="1812">
                <a:solidFill>
                  <a:srgbClr val="404155"/>
                </a:solidFill>
                <a:latin typeface="Arimo"/>
                <a:ea typeface="Arimo"/>
                <a:cs typeface="Arimo"/>
                <a:sym typeface="Arimo"/>
              </a:rPr>
              <a:t>.</a:t>
            </a:r>
          </a:p>
        </p:txBody>
      </p:sp>
      <p:sp>
        <p:nvSpPr>
          <p:cNvPr name="TextBox 24" id="24"/>
          <p:cNvSpPr txBox="true"/>
          <p:nvPr/>
        </p:nvSpPr>
        <p:spPr>
          <a:xfrm rot="0">
            <a:off x="7686972" y="8320385"/>
            <a:ext cx="9772055" cy="474315"/>
          </a:xfrm>
          <a:prstGeom prst="rect">
            <a:avLst/>
          </a:prstGeom>
        </p:spPr>
        <p:txBody>
          <a:bodyPr anchor="t" rtlCol="false" tIns="0" lIns="0" bIns="0" rIns="0">
            <a:spAutoFit/>
          </a:bodyPr>
          <a:lstStyle/>
          <a:p>
            <a:pPr algn="l" marL="273348" indent="-136674" lvl="1">
              <a:lnSpc>
                <a:spcPts val="2937"/>
              </a:lnSpc>
              <a:buFont typeface="Arial"/>
              <a:buChar char="•"/>
            </a:pPr>
            <a:r>
              <a:rPr lang="en-US" b="true" sz="1812">
                <a:solidFill>
                  <a:srgbClr val="404155"/>
                </a:solidFill>
                <a:latin typeface="Arimo Bold"/>
                <a:ea typeface="Arimo Bold"/>
                <a:cs typeface="Arimo Bold"/>
                <a:sym typeface="Arimo Bold"/>
              </a:rPr>
              <a:t>Vintage:</a:t>
            </a:r>
            <a:r>
              <a:rPr lang="en-US" sz="1812">
                <a:solidFill>
                  <a:srgbClr val="404155"/>
                </a:solidFill>
                <a:latin typeface="Arimo"/>
                <a:ea typeface="Arimo"/>
                <a:cs typeface="Arimo"/>
                <a:sym typeface="Arimo"/>
              </a:rPr>
              <a:t> Customer tenure shows </a:t>
            </a:r>
            <a:r>
              <a:rPr lang="en-US" b="true" sz="1812">
                <a:solidFill>
                  <a:srgbClr val="404155"/>
                </a:solidFill>
                <a:latin typeface="Arimo Bold"/>
                <a:ea typeface="Arimo Bold"/>
                <a:cs typeface="Arimo Bold"/>
                <a:sym typeface="Arimo Bold"/>
              </a:rPr>
              <a:t>no meaningful effect</a:t>
            </a:r>
            <a:r>
              <a:rPr lang="en-US" sz="1812">
                <a:solidFill>
                  <a:srgbClr val="404155"/>
                </a:solidFill>
                <a:latin typeface="Arimo"/>
                <a:ea typeface="Arimo"/>
                <a:cs typeface="Arimo"/>
                <a:sym typeface="Arimo"/>
              </a:rPr>
              <a:t> on response behavior.</a:t>
            </a:r>
          </a:p>
        </p:txBody>
      </p:sp>
    </p:spTree>
  </p:cSld>
  <p:clrMapOvr>
    <a:masterClrMapping/>
  </p:clrMapOvr>
</p:sld>
</file>

<file path=ppt/slides/slide7.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5C73E6"/>
            </a:solidFill>
            <a:ln w="12700">
              <a:solidFill>
                <a:srgbClr val="000000"/>
              </a:solidFill>
            </a:ln>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9F9FF"/>
            </a:solidFill>
            <a:ln w="12700">
              <a:solidFill>
                <a:srgbClr val="000000"/>
              </a:solidFill>
            </a:ln>
          </p:spPr>
        </p:sp>
      </p:grpSp>
      <p:sp>
        <p:nvSpPr>
          <p:cNvPr name="TextBox 6" id="6"/>
          <p:cNvSpPr txBox="true"/>
          <p:nvPr/>
        </p:nvSpPr>
        <p:spPr>
          <a:xfrm rot="0">
            <a:off x="731787" y="555872"/>
            <a:ext cx="5227141" cy="672405"/>
          </a:xfrm>
          <a:prstGeom prst="rect">
            <a:avLst/>
          </a:prstGeom>
        </p:spPr>
        <p:txBody>
          <a:bodyPr anchor="t" rtlCol="false" tIns="0" lIns="0" bIns="0" rIns="0">
            <a:spAutoFit/>
          </a:bodyPr>
          <a:lstStyle/>
          <a:p>
            <a:pPr algn="l">
              <a:lnSpc>
                <a:spcPts val="5125"/>
              </a:lnSpc>
            </a:pPr>
            <a:r>
              <a:rPr lang="en-US" sz="4062">
                <a:solidFill>
                  <a:srgbClr val="1B1B27"/>
                </a:solidFill>
                <a:latin typeface="Alexandria"/>
                <a:ea typeface="Alexandria"/>
                <a:cs typeface="Alexandria"/>
                <a:sym typeface="Alexandria"/>
              </a:rPr>
              <a:t>Data Preprocessing</a:t>
            </a:r>
          </a:p>
        </p:txBody>
      </p:sp>
      <p:sp>
        <p:nvSpPr>
          <p:cNvPr name="TextBox 7" id="7"/>
          <p:cNvSpPr txBox="true"/>
          <p:nvPr/>
        </p:nvSpPr>
        <p:spPr>
          <a:xfrm rot="0">
            <a:off x="731787" y="1560611"/>
            <a:ext cx="16824424" cy="420291"/>
          </a:xfrm>
          <a:prstGeom prst="rect">
            <a:avLst/>
          </a:prstGeom>
        </p:spPr>
        <p:txBody>
          <a:bodyPr anchor="t" rtlCol="false" tIns="0" lIns="0" bIns="0" rIns="0">
            <a:spAutoFit/>
          </a:bodyPr>
          <a:lstStyle/>
          <a:p>
            <a:pPr algn="l" marL="245070" indent="-122535" lvl="1">
              <a:lnSpc>
                <a:spcPts val="2625"/>
              </a:lnSpc>
              <a:buFont typeface="Arial"/>
              <a:buChar char="•"/>
            </a:pPr>
            <a:r>
              <a:rPr lang="en-US" b="true" sz="1625">
                <a:solidFill>
                  <a:srgbClr val="404155"/>
                </a:solidFill>
                <a:latin typeface="Arimo Bold"/>
                <a:ea typeface="Arimo Bold"/>
                <a:cs typeface="Arimo Bold"/>
                <a:sym typeface="Arimo Bold"/>
              </a:rPr>
              <a:t>Dropped the </a:t>
            </a:r>
            <a:r>
              <a:rPr lang="en-US" b="true" sz="1625">
                <a:solidFill>
                  <a:srgbClr val="1B54DA"/>
                </a:solidFill>
                <a:latin typeface="Arimo Bold"/>
                <a:ea typeface="Arimo Bold"/>
                <a:cs typeface="Arimo Bold"/>
                <a:sym typeface="Arimo Bold"/>
              </a:rPr>
              <a:t>id </a:t>
            </a:r>
            <a:r>
              <a:rPr lang="en-US" b="true" sz="1625">
                <a:solidFill>
                  <a:srgbClr val="404155"/>
                </a:solidFill>
                <a:latin typeface="Arimo Bold"/>
                <a:ea typeface="Arimo Bold"/>
                <a:cs typeface="Arimo Bold"/>
                <a:sym typeface="Arimo Bold"/>
              </a:rPr>
              <a:t>column</a:t>
            </a:r>
          </a:p>
        </p:txBody>
      </p:sp>
      <p:sp>
        <p:nvSpPr>
          <p:cNvPr name="TextBox 8" id="8"/>
          <p:cNvSpPr txBox="true"/>
          <p:nvPr/>
        </p:nvSpPr>
        <p:spPr>
          <a:xfrm rot="0">
            <a:off x="731787" y="1968252"/>
            <a:ext cx="16824424" cy="420291"/>
          </a:xfrm>
          <a:prstGeom prst="rect">
            <a:avLst/>
          </a:prstGeom>
        </p:spPr>
        <p:txBody>
          <a:bodyPr anchor="t" rtlCol="false" tIns="0" lIns="0" bIns="0" rIns="0">
            <a:spAutoFit/>
          </a:bodyPr>
          <a:lstStyle/>
          <a:p>
            <a:pPr algn="l" marL="673695" indent="-224565" lvl="2">
              <a:lnSpc>
                <a:spcPts val="2625"/>
              </a:lnSpc>
              <a:buFont typeface="Arial"/>
              <a:buChar char="⚬"/>
            </a:pPr>
            <a:r>
              <a:rPr lang="en-US" sz="1625">
                <a:solidFill>
                  <a:srgbClr val="404155"/>
                </a:solidFill>
                <a:latin typeface="Arimo"/>
                <a:ea typeface="Arimo"/>
                <a:cs typeface="Arimo"/>
                <a:sym typeface="Arimo"/>
              </a:rPr>
              <a:t>It is only an identifier</a:t>
            </a:r>
          </a:p>
        </p:txBody>
      </p:sp>
      <p:sp>
        <p:nvSpPr>
          <p:cNvPr name="TextBox 9" id="9"/>
          <p:cNvSpPr txBox="true"/>
          <p:nvPr/>
        </p:nvSpPr>
        <p:spPr>
          <a:xfrm rot="0">
            <a:off x="731787" y="2375893"/>
            <a:ext cx="16824424" cy="420291"/>
          </a:xfrm>
          <a:prstGeom prst="rect">
            <a:avLst/>
          </a:prstGeom>
        </p:spPr>
        <p:txBody>
          <a:bodyPr anchor="t" rtlCol="false" tIns="0" lIns="0" bIns="0" rIns="0">
            <a:spAutoFit/>
          </a:bodyPr>
          <a:lstStyle/>
          <a:p>
            <a:pPr algn="l" marL="673695" indent="-224565" lvl="2">
              <a:lnSpc>
                <a:spcPts val="2625"/>
              </a:lnSpc>
              <a:buFont typeface="Arial"/>
              <a:buChar char="⚬"/>
            </a:pPr>
            <a:r>
              <a:rPr lang="en-US" sz="1625">
                <a:solidFill>
                  <a:srgbClr val="404155"/>
                </a:solidFill>
                <a:latin typeface="Arimo"/>
                <a:ea typeface="Arimo"/>
                <a:cs typeface="Arimo"/>
                <a:sym typeface="Arimo"/>
              </a:rPr>
              <a:t>Provides no predictive value</a:t>
            </a:r>
          </a:p>
        </p:txBody>
      </p:sp>
      <p:sp>
        <p:nvSpPr>
          <p:cNvPr name="TextBox 10" id="10"/>
          <p:cNvSpPr txBox="true"/>
          <p:nvPr/>
        </p:nvSpPr>
        <p:spPr>
          <a:xfrm rot="0">
            <a:off x="731787" y="2783532"/>
            <a:ext cx="16824424" cy="420291"/>
          </a:xfrm>
          <a:prstGeom prst="rect">
            <a:avLst/>
          </a:prstGeom>
        </p:spPr>
        <p:txBody>
          <a:bodyPr anchor="t" rtlCol="false" tIns="0" lIns="0" bIns="0" rIns="0">
            <a:spAutoFit/>
          </a:bodyPr>
          <a:lstStyle/>
          <a:p>
            <a:pPr algn="l" marL="673695" indent="-224565" lvl="2">
              <a:lnSpc>
                <a:spcPts val="2625"/>
              </a:lnSpc>
              <a:buFont typeface="Arial"/>
              <a:buChar char="⚬"/>
            </a:pPr>
            <a:r>
              <a:rPr lang="en-US" sz="1625">
                <a:solidFill>
                  <a:srgbClr val="404155"/>
                </a:solidFill>
                <a:latin typeface="Arimo"/>
                <a:ea typeface="Arimo"/>
                <a:cs typeface="Arimo"/>
                <a:sym typeface="Arimo"/>
              </a:rPr>
              <a:t>Helps reduce noise in the dataset</a:t>
            </a:r>
          </a:p>
        </p:txBody>
      </p:sp>
      <p:sp>
        <p:nvSpPr>
          <p:cNvPr name="TextBox 11" id="11"/>
          <p:cNvSpPr txBox="true"/>
          <p:nvPr/>
        </p:nvSpPr>
        <p:spPr>
          <a:xfrm rot="0">
            <a:off x="731787" y="3191173"/>
            <a:ext cx="16824424" cy="420291"/>
          </a:xfrm>
          <a:prstGeom prst="rect">
            <a:avLst/>
          </a:prstGeom>
        </p:spPr>
        <p:txBody>
          <a:bodyPr anchor="t" rtlCol="false" tIns="0" lIns="0" bIns="0" rIns="0">
            <a:spAutoFit/>
          </a:bodyPr>
          <a:lstStyle/>
          <a:p>
            <a:pPr algn="l" marL="245070" indent="-122535" lvl="1">
              <a:lnSpc>
                <a:spcPts val="2625"/>
              </a:lnSpc>
              <a:buFont typeface="Arial"/>
              <a:buChar char="•"/>
            </a:pPr>
            <a:r>
              <a:rPr lang="en-US" b="true" sz="1625">
                <a:solidFill>
                  <a:srgbClr val="404155"/>
                </a:solidFill>
                <a:latin typeface="Arimo Bold"/>
                <a:ea typeface="Arimo Bold"/>
                <a:cs typeface="Arimo Bold"/>
                <a:sym typeface="Arimo Bold"/>
              </a:rPr>
              <a:t>Encoded Categorical Features</a:t>
            </a:r>
          </a:p>
        </p:txBody>
      </p:sp>
      <p:grpSp>
        <p:nvGrpSpPr>
          <p:cNvPr name="Group 12" id="12"/>
          <p:cNvGrpSpPr/>
          <p:nvPr/>
        </p:nvGrpSpPr>
        <p:grpSpPr>
          <a:xfrm rot="0">
            <a:off x="727025" y="3841849"/>
            <a:ext cx="16833949" cy="2464594"/>
            <a:chOff x="0" y="0"/>
            <a:chExt cx="22445265" cy="3286125"/>
          </a:xfrm>
        </p:grpSpPr>
        <p:sp>
          <p:nvSpPr>
            <p:cNvPr name="Freeform 13" id="13"/>
            <p:cNvSpPr/>
            <p:nvPr/>
          </p:nvSpPr>
          <p:spPr>
            <a:xfrm flipH="false" flipV="false" rot="0">
              <a:off x="0" y="0"/>
              <a:ext cx="22445218" cy="3286125"/>
            </a:xfrm>
            <a:custGeom>
              <a:avLst/>
              <a:gdLst/>
              <a:ahLst/>
              <a:cxnLst/>
              <a:rect r="r" b="b" t="t" l="l"/>
              <a:pathLst>
                <a:path h="3286125" w="22445218">
                  <a:moveTo>
                    <a:pt x="0" y="123444"/>
                  </a:moveTo>
                  <a:cubicBezTo>
                    <a:pt x="0" y="55245"/>
                    <a:pt x="55499" y="0"/>
                    <a:pt x="123825" y="0"/>
                  </a:cubicBezTo>
                  <a:lnTo>
                    <a:pt x="22321393" y="0"/>
                  </a:lnTo>
                  <a:lnTo>
                    <a:pt x="22321393" y="6350"/>
                  </a:lnTo>
                  <a:lnTo>
                    <a:pt x="22321393" y="0"/>
                  </a:lnTo>
                  <a:cubicBezTo>
                    <a:pt x="22389719" y="0"/>
                    <a:pt x="22445218" y="55245"/>
                    <a:pt x="22445218" y="123444"/>
                  </a:cubicBezTo>
                  <a:lnTo>
                    <a:pt x="22438868" y="123444"/>
                  </a:lnTo>
                  <a:lnTo>
                    <a:pt x="22445218" y="123444"/>
                  </a:lnTo>
                  <a:lnTo>
                    <a:pt x="22445218" y="3162681"/>
                  </a:lnTo>
                  <a:lnTo>
                    <a:pt x="22438868" y="3162681"/>
                  </a:lnTo>
                  <a:lnTo>
                    <a:pt x="22445218" y="3162681"/>
                  </a:lnTo>
                  <a:cubicBezTo>
                    <a:pt x="22445218" y="3230880"/>
                    <a:pt x="22389719" y="3286125"/>
                    <a:pt x="22321393" y="3286125"/>
                  </a:cubicBezTo>
                  <a:lnTo>
                    <a:pt x="22321393" y="3279775"/>
                  </a:lnTo>
                  <a:lnTo>
                    <a:pt x="22321393" y="3286125"/>
                  </a:lnTo>
                  <a:lnTo>
                    <a:pt x="123825" y="3286125"/>
                  </a:lnTo>
                  <a:lnTo>
                    <a:pt x="123825" y="3279775"/>
                  </a:lnTo>
                  <a:lnTo>
                    <a:pt x="123825" y="3286125"/>
                  </a:lnTo>
                  <a:cubicBezTo>
                    <a:pt x="55499" y="3286125"/>
                    <a:pt x="0" y="3230880"/>
                    <a:pt x="0" y="3162681"/>
                  </a:cubicBezTo>
                  <a:lnTo>
                    <a:pt x="0" y="123444"/>
                  </a:lnTo>
                  <a:lnTo>
                    <a:pt x="6350" y="123444"/>
                  </a:lnTo>
                  <a:lnTo>
                    <a:pt x="0" y="123444"/>
                  </a:lnTo>
                  <a:moveTo>
                    <a:pt x="12700" y="123444"/>
                  </a:moveTo>
                  <a:lnTo>
                    <a:pt x="12700" y="3162681"/>
                  </a:lnTo>
                  <a:lnTo>
                    <a:pt x="6350" y="3162681"/>
                  </a:lnTo>
                  <a:lnTo>
                    <a:pt x="12700" y="3162681"/>
                  </a:lnTo>
                  <a:cubicBezTo>
                    <a:pt x="12700" y="3223768"/>
                    <a:pt x="62484" y="3273425"/>
                    <a:pt x="123825" y="3273425"/>
                  </a:cubicBezTo>
                  <a:lnTo>
                    <a:pt x="22321393" y="3273425"/>
                  </a:lnTo>
                  <a:cubicBezTo>
                    <a:pt x="22382733" y="3273425"/>
                    <a:pt x="22432518" y="3223768"/>
                    <a:pt x="22432518" y="3162681"/>
                  </a:cubicBezTo>
                  <a:lnTo>
                    <a:pt x="22432518" y="123444"/>
                  </a:lnTo>
                  <a:cubicBezTo>
                    <a:pt x="22432518" y="62357"/>
                    <a:pt x="22382733" y="12700"/>
                    <a:pt x="22321393" y="12700"/>
                  </a:cubicBezTo>
                  <a:lnTo>
                    <a:pt x="123825" y="12700"/>
                  </a:lnTo>
                  <a:lnTo>
                    <a:pt x="123825" y="6350"/>
                  </a:lnTo>
                  <a:lnTo>
                    <a:pt x="123825" y="12700"/>
                  </a:lnTo>
                  <a:cubicBezTo>
                    <a:pt x="62484" y="12700"/>
                    <a:pt x="12700" y="62357"/>
                    <a:pt x="12700" y="123444"/>
                  </a:cubicBezTo>
                  <a:close/>
                </a:path>
              </a:pathLst>
            </a:custGeom>
            <a:solidFill>
              <a:srgbClr val="000000">
                <a:alpha val="392"/>
              </a:srgbClr>
            </a:solidFill>
            <a:ln w="12700">
              <a:solidFill>
                <a:srgbClr val="000000"/>
              </a:solidFill>
            </a:ln>
          </p:spPr>
        </p:sp>
      </p:grpSp>
      <p:grpSp>
        <p:nvGrpSpPr>
          <p:cNvPr name="Group 14" id="14"/>
          <p:cNvGrpSpPr/>
          <p:nvPr/>
        </p:nvGrpSpPr>
        <p:grpSpPr>
          <a:xfrm rot="0">
            <a:off x="741312" y="3856136"/>
            <a:ext cx="16805374" cy="604242"/>
            <a:chOff x="0" y="0"/>
            <a:chExt cx="22407165" cy="805657"/>
          </a:xfrm>
        </p:grpSpPr>
        <p:sp>
          <p:nvSpPr>
            <p:cNvPr name="Freeform 15" id="15"/>
            <p:cNvSpPr/>
            <p:nvPr/>
          </p:nvSpPr>
          <p:spPr>
            <a:xfrm flipH="false" flipV="false" rot="0">
              <a:off x="0" y="0"/>
              <a:ext cx="22407118" cy="805688"/>
            </a:xfrm>
            <a:custGeom>
              <a:avLst/>
              <a:gdLst/>
              <a:ahLst/>
              <a:cxnLst/>
              <a:rect r="r" b="b" t="t" l="l"/>
              <a:pathLst>
                <a:path h="805688" w="22407118">
                  <a:moveTo>
                    <a:pt x="0" y="0"/>
                  </a:moveTo>
                  <a:lnTo>
                    <a:pt x="22407118" y="0"/>
                  </a:lnTo>
                  <a:lnTo>
                    <a:pt x="22407118" y="805688"/>
                  </a:lnTo>
                  <a:lnTo>
                    <a:pt x="0" y="805688"/>
                  </a:lnTo>
                  <a:close/>
                </a:path>
              </a:pathLst>
            </a:custGeom>
            <a:solidFill>
              <a:srgbClr val="FFFFFF">
                <a:alpha val="0"/>
              </a:srgbClr>
            </a:solidFill>
            <a:ln w="12700">
              <a:solidFill>
                <a:srgbClr val="000000"/>
              </a:solidFill>
            </a:ln>
          </p:spPr>
        </p:sp>
      </p:grpSp>
      <p:sp>
        <p:nvSpPr>
          <p:cNvPr name="TextBox 16" id="16"/>
          <p:cNvSpPr txBox="true"/>
          <p:nvPr/>
        </p:nvSpPr>
        <p:spPr>
          <a:xfrm rot="0">
            <a:off x="950565" y="3905250"/>
            <a:ext cx="4672608" cy="420291"/>
          </a:xfrm>
          <a:prstGeom prst="rect">
            <a:avLst/>
          </a:prstGeom>
        </p:spPr>
        <p:txBody>
          <a:bodyPr anchor="t" rtlCol="false" tIns="0" lIns="0" bIns="0" rIns="0">
            <a:spAutoFit/>
          </a:bodyPr>
          <a:lstStyle/>
          <a:p>
            <a:pPr algn="ctr">
              <a:lnSpc>
                <a:spcPts val="2625"/>
              </a:lnSpc>
            </a:pPr>
            <a:r>
              <a:rPr lang="en-US" sz="1625">
                <a:solidFill>
                  <a:srgbClr val="404155"/>
                </a:solidFill>
                <a:latin typeface="Arimo"/>
                <a:ea typeface="Arimo"/>
                <a:cs typeface="Arimo"/>
                <a:sym typeface="Arimo"/>
              </a:rPr>
              <a:t>Feature</a:t>
            </a:r>
          </a:p>
        </p:txBody>
      </p:sp>
      <p:sp>
        <p:nvSpPr>
          <p:cNvPr name="TextBox 17" id="17"/>
          <p:cNvSpPr txBox="true"/>
          <p:nvPr/>
        </p:nvSpPr>
        <p:spPr>
          <a:xfrm rot="0">
            <a:off x="6050608" y="3905250"/>
            <a:ext cx="4864447" cy="420291"/>
          </a:xfrm>
          <a:prstGeom prst="rect">
            <a:avLst/>
          </a:prstGeom>
        </p:spPr>
        <p:txBody>
          <a:bodyPr anchor="t" rtlCol="false" tIns="0" lIns="0" bIns="0" rIns="0">
            <a:spAutoFit/>
          </a:bodyPr>
          <a:lstStyle/>
          <a:p>
            <a:pPr algn="ctr">
              <a:lnSpc>
                <a:spcPts val="2625"/>
              </a:lnSpc>
            </a:pPr>
            <a:r>
              <a:rPr lang="en-US" sz="1625">
                <a:solidFill>
                  <a:srgbClr val="404155"/>
                </a:solidFill>
                <a:latin typeface="Arimo"/>
                <a:ea typeface="Arimo"/>
                <a:cs typeface="Arimo"/>
                <a:sym typeface="Arimo"/>
              </a:rPr>
              <a:t>Original Format</a:t>
            </a:r>
          </a:p>
        </p:txBody>
      </p:sp>
      <p:sp>
        <p:nvSpPr>
          <p:cNvPr name="TextBox 18" id="18"/>
          <p:cNvSpPr txBox="true"/>
          <p:nvPr/>
        </p:nvSpPr>
        <p:spPr>
          <a:xfrm rot="0">
            <a:off x="11342489" y="3905250"/>
            <a:ext cx="5995244" cy="420291"/>
          </a:xfrm>
          <a:prstGeom prst="rect">
            <a:avLst/>
          </a:prstGeom>
        </p:spPr>
        <p:txBody>
          <a:bodyPr anchor="t" rtlCol="false" tIns="0" lIns="0" bIns="0" rIns="0">
            <a:spAutoFit/>
          </a:bodyPr>
          <a:lstStyle/>
          <a:p>
            <a:pPr algn="ctr">
              <a:lnSpc>
                <a:spcPts val="2625"/>
              </a:lnSpc>
            </a:pPr>
            <a:r>
              <a:rPr lang="en-US" sz="1625">
                <a:solidFill>
                  <a:srgbClr val="404155"/>
                </a:solidFill>
                <a:latin typeface="Arimo"/>
                <a:ea typeface="Arimo"/>
                <a:cs typeface="Arimo"/>
                <a:sym typeface="Arimo"/>
              </a:rPr>
              <a:t>Encoding Applied</a:t>
            </a:r>
          </a:p>
        </p:txBody>
      </p:sp>
      <p:grpSp>
        <p:nvGrpSpPr>
          <p:cNvPr name="Group 19" id="19"/>
          <p:cNvGrpSpPr/>
          <p:nvPr/>
        </p:nvGrpSpPr>
        <p:grpSpPr>
          <a:xfrm rot="0">
            <a:off x="741312" y="4460379"/>
            <a:ext cx="16805374" cy="604242"/>
            <a:chOff x="0" y="0"/>
            <a:chExt cx="22407165" cy="805657"/>
          </a:xfrm>
        </p:grpSpPr>
        <p:sp>
          <p:nvSpPr>
            <p:cNvPr name="Freeform 20" id="20"/>
            <p:cNvSpPr/>
            <p:nvPr/>
          </p:nvSpPr>
          <p:spPr>
            <a:xfrm flipH="false" flipV="false" rot="0">
              <a:off x="0" y="0"/>
              <a:ext cx="22407118" cy="805688"/>
            </a:xfrm>
            <a:custGeom>
              <a:avLst/>
              <a:gdLst/>
              <a:ahLst/>
              <a:cxnLst/>
              <a:rect r="r" b="b" t="t" l="l"/>
              <a:pathLst>
                <a:path h="805688" w="22407118">
                  <a:moveTo>
                    <a:pt x="0" y="0"/>
                  </a:moveTo>
                  <a:lnTo>
                    <a:pt x="22407118" y="0"/>
                  </a:lnTo>
                  <a:lnTo>
                    <a:pt x="22407118" y="805688"/>
                  </a:lnTo>
                  <a:lnTo>
                    <a:pt x="0" y="805688"/>
                  </a:lnTo>
                  <a:close/>
                </a:path>
              </a:pathLst>
            </a:custGeom>
            <a:solidFill>
              <a:srgbClr val="000000">
                <a:alpha val="0"/>
              </a:srgbClr>
            </a:solidFill>
            <a:ln w="12700">
              <a:solidFill>
                <a:srgbClr val="000000"/>
              </a:solidFill>
            </a:ln>
          </p:spPr>
        </p:sp>
      </p:grpSp>
      <p:sp>
        <p:nvSpPr>
          <p:cNvPr name="TextBox 21" id="21"/>
          <p:cNvSpPr txBox="true"/>
          <p:nvPr/>
        </p:nvSpPr>
        <p:spPr>
          <a:xfrm rot="0">
            <a:off x="950565" y="4509493"/>
            <a:ext cx="4672608" cy="420291"/>
          </a:xfrm>
          <a:prstGeom prst="rect">
            <a:avLst/>
          </a:prstGeom>
        </p:spPr>
        <p:txBody>
          <a:bodyPr anchor="t" rtlCol="false" tIns="0" lIns="0" bIns="0" rIns="0">
            <a:spAutoFit/>
          </a:bodyPr>
          <a:lstStyle/>
          <a:p>
            <a:pPr algn="l">
              <a:lnSpc>
                <a:spcPts val="2625"/>
              </a:lnSpc>
            </a:pPr>
            <a:r>
              <a:rPr lang="en-US" sz="1625">
                <a:solidFill>
                  <a:srgbClr val="404155"/>
                </a:solidFill>
                <a:latin typeface="Arimo"/>
                <a:ea typeface="Arimo"/>
                <a:cs typeface="Arimo"/>
                <a:sym typeface="Arimo"/>
              </a:rPr>
              <a:t>Gender</a:t>
            </a:r>
          </a:p>
        </p:txBody>
      </p:sp>
      <p:sp>
        <p:nvSpPr>
          <p:cNvPr name="TextBox 22" id="22"/>
          <p:cNvSpPr txBox="true"/>
          <p:nvPr/>
        </p:nvSpPr>
        <p:spPr>
          <a:xfrm rot="0">
            <a:off x="6050608" y="4509493"/>
            <a:ext cx="4864447" cy="420291"/>
          </a:xfrm>
          <a:prstGeom prst="rect">
            <a:avLst/>
          </a:prstGeom>
        </p:spPr>
        <p:txBody>
          <a:bodyPr anchor="t" rtlCol="false" tIns="0" lIns="0" bIns="0" rIns="0">
            <a:spAutoFit/>
          </a:bodyPr>
          <a:lstStyle/>
          <a:p>
            <a:pPr algn="l">
              <a:lnSpc>
                <a:spcPts val="2625"/>
              </a:lnSpc>
            </a:pPr>
            <a:r>
              <a:rPr lang="en-US" sz="1625">
                <a:solidFill>
                  <a:srgbClr val="404155"/>
                </a:solidFill>
                <a:latin typeface="Arimo"/>
                <a:ea typeface="Arimo"/>
                <a:cs typeface="Arimo"/>
                <a:sym typeface="Arimo"/>
              </a:rPr>
              <a:t>Male/ Female</a:t>
            </a:r>
          </a:p>
        </p:txBody>
      </p:sp>
      <p:sp>
        <p:nvSpPr>
          <p:cNvPr name="TextBox 23" id="23"/>
          <p:cNvSpPr txBox="true"/>
          <p:nvPr/>
        </p:nvSpPr>
        <p:spPr>
          <a:xfrm rot="0">
            <a:off x="11342489" y="4509493"/>
            <a:ext cx="5995244" cy="420291"/>
          </a:xfrm>
          <a:prstGeom prst="rect">
            <a:avLst/>
          </a:prstGeom>
        </p:spPr>
        <p:txBody>
          <a:bodyPr anchor="t" rtlCol="false" tIns="0" lIns="0" bIns="0" rIns="0">
            <a:spAutoFit/>
          </a:bodyPr>
          <a:lstStyle/>
          <a:p>
            <a:pPr algn="l">
              <a:lnSpc>
                <a:spcPts val="2625"/>
              </a:lnSpc>
            </a:pPr>
            <a:r>
              <a:rPr lang="en-US" sz="1625">
                <a:solidFill>
                  <a:srgbClr val="404155"/>
                </a:solidFill>
                <a:latin typeface="Arimo"/>
                <a:ea typeface="Arimo"/>
                <a:cs typeface="Arimo"/>
                <a:sym typeface="Arimo"/>
              </a:rPr>
              <a:t>Male = 0, Female = 1</a:t>
            </a:r>
          </a:p>
        </p:txBody>
      </p:sp>
      <p:grpSp>
        <p:nvGrpSpPr>
          <p:cNvPr name="Group 24" id="24"/>
          <p:cNvGrpSpPr/>
          <p:nvPr/>
        </p:nvGrpSpPr>
        <p:grpSpPr>
          <a:xfrm rot="0">
            <a:off x="741312" y="5064621"/>
            <a:ext cx="16805374" cy="623292"/>
            <a:chOff x="0" y="0"/>
            <a:chExt cx="22407165" cy="831057"/>
          </a:xfrm>
        </p:grpSpPr>
        <p:sp>
          <p:nvSpPr>
            <p:cNvPr name="Freeform 25" id="25"/>
            <p:cNvSpPr/>
            <p:nvPr/>
          </p:nvSpPr>
          <p:spPr>
            <a:xfrm flipH="false" flipV="false" rot="0">
              <a:off x="0" y="0"/>
              <a:ext cx="22407118" cy="831088"/>
            </a:xfrm>
            <a:custGeom>
              <a:avLst/>
              <a:gdLst/>
              <a:ahLst/>
              <a:cxnLst/>
              <a:rect r="r" b="b" t="t" l="l"/>
              <a:pathLst>
                <a:path h="831088" w="22407118">
                  <a:moveTo>
                    <a:pt x="0" y="0"/>
                  </a:moveTo>
                  <a:lnTo>
                    <a:pt x="22407118" y="0"/>
                  </a:lnTo>
                  <a:lnTo>
                    <a:pt x="22407118" y="831088"/>
                  </a:lnTo>
                  <a:lnTo>
                    <a:pt x="0" y="831088"/>
                  </a:lnTo>
                  <a:close/>
                </a:path>
              </a:pathLst>
            </a:custGeom>
            <a:solidFill>
              <a:srgbClr val="FFFFFF">
                <a:alpha val="0"/>
              </a:srgbClr>
            </a:solidFill>
            <a:ln w="12700">
              <a:solidFill>
                <a:srgbClr val="000000"/>
              </a:solidFill>
            </a:ln>
          </p:spPr>
        </p:sp>
      </p:grpSp>
      <p:sp>
        <p:nvSpPr>
          <p:cNvPr name="TextBox 26" id="26"/>
          <p:cNvSpPr txBox="true"/>
          <p:nvPr/>
        </p:nvSpPr>
        <p:spPr>
          <a:xfrm rot="0">
            <a:off x="950565" y="5113735"/>
            <a:ext cx="4672608" cy="420291"/>
          </a:xfrm>
          <a:prstGeom prst="rect">
            <a:avLst/>
          </a:prstGeom>
        </p:spPr>
        <p:txBody>
          <a:bodyPr anchor="t" rtlCol="false" tIns="0" lIns="0" bIns="0" rIns="0">
            <a:spAutoFit/>
          </a:bodyPr>
          <a:lstStyle/>
          <a:p>
            <a:pPr algn="l">
              <a:lnSpc>
                <a:spcPts val="2625"/>
              </a:lnSpc>
            </a:pPr>
            <a:r>
              <a:rPr lang="en-US" sz="1625">
                <a:solidFill>
                  <a:srgbClr val="404155"/>
                </a:solidFill>
                <a:latin typeface="Arimo"/>
                <a:ea typeface="Arimo"/>
                <a:cs typeface="Arimo"/>
                <a:sym typeface="Arimo"/>
              </a:rPr>
              <a:t>Vehicle Age</a:t>
            </a:r>
          </a:p>
        </p:txBody>
      </p:sp>
      <p:sp>
        <p:nvSpPr>
          <p:cNvPr name="TextBox 27" id="27"/>
          <p:cNvSpPr txBox="true"/>
          <p:nvPr/>
        </p:nvSpPr>
        <p:spPr>
          <a:xfrm rot="0">
            <a:off x="6050608" y="5104210"/>
            <a:ext cx="4864447" cy="448866"/>
          </a:xfrm>
          <a:prstGeom prst="rect">
            <a:avLst/>
          </a:prstGeom>
        </p:spPr>
        <p:txBody>
          <a:bodyPr anchor="t" rtlCol="false" tIns="0" lIns="0" bIns="0" rIns="0">
            <a:spAutoFit/>
          </a:bodyPr>
          <a:lstStyle/>
          <a:p>
            <a:pPr algn="l">
              <a:lnSpc>
                <a:spcPts val="2625"/>
              </a:lnSpc>
            </a:pPr>
            <a:r>
              <a:rPr lang="en-US" sz="1625">
                <a:solidFill>
                  <a:srgbClr val="404155"/>
                </a:solidFill>
                <a:latin typeface="Consolas"/>
                <a:ea typeface="Consolas"/>
                <a:cs typeface="Consolas"/>
                <a:sym typeface="Consolas"/>
              </a:rPr>
              <a:t>&lt; 1 Year, 1–2 Year, &gt; 2 Years</a:t>
            </a:r>
          </a:p>
        </p:txBody>
      </p:sp>
      <p:sp>
        <p:nvSpPr>
          <p:cNvPr name="TextBox 28" id="28"/>
          <p:cNvSpPr txBox="true"/>
          <p:nvPr/>
        </p:nvSpPr>
        <p:spPr>
          <a:xfrm rot="0">
            <a:off x="11342489" y="5113735"/>
            <a:ext cx="5995244" cy="439341"/>
          </a:xfrm>
          <a:prstGeom prst="rect">
            <a:avLst/>
          </a:prstGeom>
        </p:spPr>
        <p:txBody>
          <a:bodyPr anchor="t" rtlCol="false" tIns="0" lIns="0" bIns="0" rIns="0">
            <a:spAutoFit/>
          </a:bodyPr>
          <a:lstStyle/>
          <a:p>
            <a:pPr algn="l">
              <a:lnSpc>
                <a:spcPts val="2625"/>
              </a:lnSpc>
            </a:pPr>
            <a:r>
              <a:rPr lang="en-US" sz="1625">
                <a:solidFill>
                  <a:srgbClr val="404155"/>
                </a:solidFill>
                <a:latin typeface="Arimo"/>
                <a:ea typeface="Arimo"/>
                <a:cs typeface="Arimo"/>
                <a:sym typeface="Arimo"/>
              </a:rPr>
              <a:t>&lt;1 → 0,  1–2 → 1,  &gt;2 → 2</a:t>
            </a:r>
          </a:p>
        </p:txBody>
      </p:sp>
      <p:grpSp>
        <p:nvGrpSpPr>
          <p:cNvPr name="Group 29" id="29"/>
          <p:cNvGrpSpPr/>
          <p:nvPr/>
        </p:nvGrpSpPr>
        <p:grpSpPr>
          <a:xfrm rot="0">
            <a:off x="741312" y="5687914"/>
            <a:ext cx="16805374" cy="604242"/>
            <a:chOff x="0" y="0"/>
            <a:chExt cx="22407165" cy="805657"/>
          </a:xfrm>
        </p:grpSpPr>
        <p:sp>
          <p:nvSpPr>
            <p:cNvPr name="Freeform 30" id="30"/>
            <p:cNvSpPr/>
            <p:nvPr/>
          </p:nvSpPr>
          <p:spPr>
            <a:xfrm flipH="false" flipV="false" rot="0">
              <a:off x="0" y="0"/>
              <a:ext cx="22407118" cy="805688"/>
            </a:xfrm>
            <a:custGeom>
              <a:avLst/>
              <a:gdLst/>
              <a:ahLst/>
              <a:cxnLst/>
              <a:rect r="r" b="b" t="t" l="l"/>
              <a:pathLst>
                <a:path h="805688" w="22407118">
                  <a:moveTo>
                    <a:pt x="0" y="0"/>
                  </a:moveTo>
                  <a:lnTo>
                    <a:pt x="22407118" y="0"/>
                  </a:lnTo>
                  <a:lnTo>
                    <a:pt x="22407118" y="805688"/>
                  </a:lnTo>
                  <a:lnTo>
                    <a:pt x="0" y="805688"/>
                  </a:lnTo>
                  <a:close/>
                </a:path>
              </a:pathLst>
            </a:custGeom>
            <a:solidFill>
              <a:srgbClr val="000000">
                <a:alpha val="0"/>
              </a:srgbClr>
            </a:solidFill>
            <a:ln w="12700">
              <a:solidFill>
                <a:srgbClr val="000000"/>
              </a:solidFill>
            </a:ln>
          </p:spPr>
        </p:sp>
      </p:grpSp>
      <p:sp>
        <p:nvSpPr>
          <p:cNvPr name="TextBox 31" id="31"/>
          <p:cNvSpPr txBox="true"/>
          <p:nvPr/>
        </p:nvSpPr>
        <p:spPr>
          <a:xfrm rot="0">
            <a:off x="950565" y="5737026"/>
            <a:ext cx="4672608" cy="420291"/>
          </a:xfrm>
          <a:prstGeom prst="rect">
            <a:avLst/>
          </a:prstGeom>
        </p:spPr>
        <p:txBody>
          <a:bodyPr anchor="t" rtlCol="false" tIns="0" lIns="0" bIns="0" rIns="0">
            <a:spAutoFit/>
          </a:bodyPr>
          <a:lstStyle/>
          <a:p>
            <a:pPr algn="l">
              <a:lnSpc>
                <a:spcPts val="2625"/>
              </a:lnSpc>
            </a:pPr>
            <a:r>
              <a:rPr lang="en-US" sz="1625">
                <a:solidFill>
                  <a:srgbClr val="404155"/>
                </a:solidFill>
                <a:latin typeface="Arimo"/>
                <a:ea typeface="Arimo"/>
                <a:cs typeface="Arimo"/>
                <a:sym typeface="Arimo"/>
              </a:rPr>
              <a:t>Vehicle Damage</a:t>
            </a:r>
          </a:p>
        </p:txBody>
      </p:sp>
      <p:sp>
        <p:nvSpPr>
          <p:cNvPr name="TextBox 32" id="32"/>
          <p:cNvSpPr txBox="true"/>
          <p:nvPr/>
        </p:nvSpPr>
        <p:spPr>
          <a:xfrm rot="0">
            <a:off x="6050608" y="5737026"/>
            <a:ext cx="4864447" cy="420291"/>
          </a:xfrm>
          <a:prstGeom prst="rect">
            <a:avLst/>
          </a:prstGeom>
        </p:spPr>
        <p:txBody>
          <a:bodyPr anchor="t" rtlCol="false" tIns="0" lIns="0" bIns="0" rIns="0">
            <a:spAutoFit/>
          </a:bodyPr>
          <a:lstStyle/>
          <a:p>
            <a:pPr algn="l">
              <a:lnSpc>
                <a:spcPts val="2625"/>
              </a:lnSpc>
            </a:pPr>
            <a:r>
              <a:rPr lang="en-US" sz="1625">
                <a:solidFill>
                  <a:srgbClr val="404155"/>
                </a:solidFill>
                <a:latin typeface="Arimo"/>
                <a:ea typeface="Arimo"/>
                <a:cs typeface="Arimo"/>
                <a:sym typeface="Arimo"/>
              </a:rPr>
              <a:t>Yes / No</a:t>
            </a:r>
          </a:p>
        </p:txBody>
      </p:sp>
      <p:sp>
        <p:nvSpPr>
          <p:cNvPr name="TextBox 33" id="33"/>
          <p:cNvSpPr txBox="true"/>
          <p:nvPr/>
        </p:nvSpPr>
        <p:spPr>
          <a:xfrm rot="0">
            <a:off x="11342489" y="5737026"/>
            <a:ext cx="5995244" cy="420291"/>
          </a:xfrm>
          <a:prstGeom prst="rect">
            <a:avLst/>
          </a:prstGeom>
        </p:spPr>
        <p:txBody>
          <a:bodyPr anchor="t" rtlCol="false" tIns="0" lIns="0" bIns="0" rIns="0">
            <a:spAutoFit/>
          </a:bodyPr>
          <a:lstStyle/>
          <a:p>
            <a:pPr algn="l">
              <a:lnSpc>
                <a:spcPts val="2625"/>
              </a:lnSpc>
            </a:pPr>
            <a:r>
              <a:rPr lang="en-US" sz="1625">
                <a:solidFill>
                  <a:srgbClr val="404155"/>
                </a:solidFill>
                <a:latin typeface="Arimo"/>
                <a:ea typeface="Arimo"/>
                <a:cs typeface="Arimo"/>
                <a:sym typeface="Arimo"/>
              </a:rPr>
              <a:t>Yes = 1,  No = 0</a:t>
            </a:r>
          </a:p>
        </p:txBody>
      </p:sp>
      <p:sp>
        <p:nvSpPr>
          <p:cNvPr name="TextBox 34" id="34"/>
          <p:cNvSpPr txBox="true"/>
          <p:nvPr/>
        </p:nvSpPr>
        <p:spPr>
          <a:xfrm rot="0">
            <a:off x="731787" y="6451104"/>
            <a:ext cx="16824424" cy="420291"/>
          </a:xfrm>
          <a:prstGeom prst="rect">
            <a:avLst/>
          </a:prstGeom>
        </p:spPr>
        <p:txBody>
          <a:bodyPr anchor="t" rtlCol="false" tIns="0" lIns="0" bIns="0" rIns="0">
            <a:spAutoFit/>
          </a:bodyPr>
          <a:lstStyle/>
          <a:p>
            <a:pPr algn="l" marL="245070" indent="-122535" lvl="1">
              <a:lnSpc>
                <a:spcPts val="2625"/>
              </a:lnSpc>
              <a:buFont typeface="Arial"/>
              <a:buChar char="•"/>
            </a:pPr>
            <a:r>
              <a:rPr lang="en-US" b="true" sz="1625">
                <a:solidFill>
                  <a:srgbClr val="404155"/>
                </a:solidFill>
                <a:latin typeface="Arimo Bold"/>
                <a:ea typeface="Arimo Bold"/>
                <a:cs typeface="Arimo Bold"/>
                <a:sym typeface="Arimo Bold"/>
              </a:rPr>
              <a:t>TRAIN TEST SPLIT</a:t>
            </a:r>
          </a:p>
        </p:txBody>
      </p:sp>
      <p:sp>
        <p:nvSpPr>
          <p:cNvPr name="TextBox 35" id="35"/>
          <p:cNvSpPr txBox="true"/>
          <p:nvPr/>
        </p:nvSpPr>
        <p:spPr>
          <a:xfrm rot="0">
            <a:off x="731787" y="7020817"/>
            <a:ext cx="16824424" cy="420291"/>
          </a:xfrm>
          <a:prstGeom prst="rect">
            <a:avLst/>
          </a:prstGeom>
        </p:spPr>
        <p:txBody>
          <a:bodyPr anchor="t" rtlCol="false" tIns="0" lIns="0" bIns="0" rIns="0">
            <a:spAutoFit/>
          </a:bodyPr>
          <a:lstStyle/>
          <a:p>
            <a:pPr algn="l">
              <a:lnSpc>
                <a:spcPts val="2625"/>
              </a:lnSpc>
            </a:pPr>
            <a:r>
              <a:rPr lang="en-US" sz="1625">
                <a:solidFill>
                  <a:srgbClr val="404155"/>
                </a:solidFill>
                <a:latin typeface="Arimo"/>
                <a:ea typeface="Arimo"/>
                <a:cs typeface="Arimo"/>
                <a:sym typeface="Arimo"/>
              </a:rPr>
              <a:t>→ We divided the data into training (80%) and testing (20%) sets.</a:t>
            </a:r>
          </a:p>
        </p:txBody>
      </p:sp>
      <p:sp>
        <p:nvSpPr>
          <p:cNvPr name="TextBox 36" id="36"/>
          <p:cNvSpPr txBox="true"/>
          <p:nvPr/>
        </p:nvSpPr>
        <p:spPr>
          <a:xfrm rot="0">
            <a:off x="731787" y="7590533"/>
            <a:ext cx="16824424" cy="420291"/>
          </a:xfrm>
          <a:prstGeom prst="rect">
            <a:avLst/>
          </a:prstGeom>
        </p:spPr>
        <p:txBody>
          <a:bodyPr anchor="t" rtlCol="false" tIns="0" lIns="0" bIns="0" rIns="0">
            <a:spAutoFit/>
          </a:bodyPr>
          <a:lstStyle/>
          <a:p>
            <a:pPr algn="l">
              <a:lnSpc>
                <a:spcPts val="2625"/>
              </a:lnSpc>
            </a:pPr>
            <a:r>
              <a:rPr lang="en-US" sz="1625">
                <a:solidFill>
                  <a:srgbClr val="404155"/>
                </a:solidFill>
                <a:latin typeface="Arimo"/>
                <a:ea typeface="Arimo"/>
                <a:cs typeface="Arimo"/>
                <a:sym typeface="Arimo"/>
              </a:rPr>
              <a:t>→ Setting a random state ensures consistent results and using stratify=y maintains a proportional distribution of the target variable in both sets.</a:t>
            </a:r>
          </a:p>
        </p:txBody>
      </p:sp>
      <p:sp>
        <p:nvSpPr>
          <p:cNvPr name="TextBox 37" id="37"/>
          <p:cNvSpPr txBox="true"/>
          <p:nvPr/>
        </p:nvSpPr>
        <p:spPr>
          <a:xfrm rot="0">
            <a:off x="731787" y="8160246"/>
            <a:ext cx="16824424" cy="420291"/>
          </a:xfrm>
          <a:prstGeom prst="rect">
            <a:avLst/>
          </a:prstGeom>
        </p:spPr>
        <p:txBody>
          <a:bodyPr anchor="t" rtlCol="false" tIns="0" lIns="0" bIns="0" rIns="0">
            <a:spAutoFit/>
          </a:bodyPr>
          <a:lstStyle/>
          <a:p>
            <a:pPr algn="l" marL="245070" indent="-122535" lvl="1">
              <a:lnSpc>
                <a:spcPts val="2625"/>
              </a:lnSpc>
              <a:buFont typeface="Arial"/>
              <a:buChar char="•"/>
            </a:pPr>
            <a:r>
              <a:rPr lang="en-US" b="true" sz="1625">
                <a:solidFill>
                  <a:srgbClr val="404155"/>
                </a:solidFill>
                <a:latin typeface="Arimo Bold"/>
                <a:ea typeface="Arimo Bold"/>
                <a:cs typeface="Arimo Bold"/>
                <a:sym typeface="Arimo Bold"/>
              </a:rPr>
              <a:t>SPLITING THE DATA INTO x &amp; y</a:t>
            </a:r>
          </a:p>
        </p:txBody>
      </p:sp>
      <p:sp>
        <p:nvSpPr>
          <p:cNvPr name="TextBox 38" id="38"/>
          <p:cNvSpPr txBox="true"/>
          <p:nvPr/>
        </p:nvSpPr>
        <p:spPr>
          <a:xfrm rot="0">
            <a:off x="731787" y="8729960"/>
            <a:ext cx="16824424" cy="420291"/>
          </a:xfrm>
          <a:prstGeom prst="rect">
            <a:avLst/>
          </a:prstGeom>
        </p:spPr>
        <p:txBody>
          <a:bodyPr anchor="t" rtlCol="false" tIns="0" lIns="0" bIns="0" rIns="0">
            <a:spAutoFit/>
          </a:bodyPr>
          <a:lstStyle/>
          <a:p>
            <a:pPr algn="l">
              <a:lnSpc>
                <a:spcPts val="2625"/>
              </a:lnSpc>
            </a:pPr>
            <a:r>
              <a:rPr lang="en-US" sz="1625">
                <a:solidFill>
                  <a:srgbClr val="404155"/>
                </a:solidFill>
                <a:latin typeface="Arimo"/>
                <a:ea typeface="Arimo"/>
                <a:cs typeface="Arimo"/>
                <a:sym typeface="Arimo"/>
              </a:rPr>
              <a:t>→ We divided the dataset into two parts: x and y.</a:t>
            </a:r>
          </a:p>
        </p:txBody>
      </p:sp>
      <p:sp>
        <p:nvSpPr>
          <p:cNvPr name="TextBox 39" id="39"/>
          <p:cNvSpPr txBox="true"/>
          <p:nvPr/>
        </p:nvSpPr>
        <p:spPr>
          <a:xfrm rot="0">
            <a:off x="731787" y="9299674"/>
            <a:ext cx="16824424" cy="420291"/>
          </a:xfrm>
          <a:prstGeom prst="rect">
            <a:avLst/>
          </a:prstGeom>
        </p:spPr>
        <p:txBody>
          <a:bodyPr anchor="t" rtlCol="false" tIns="0" lIns="0" bIns="0" rIns="0">
            <a:spAutoFit/>
          </a:bodyPr>
          <a:lstStyle/>
          <a:p>
            <a:pPr algn="l">
              <a:lnSpc>
                <a:spcPts val="2625"/>
              </a:lnSpc>
            </a:pPr>
            <a:r>
              <a:rPr lang="en-US" sz="1625">
                <a:solidFill>
                  <a:srgbClr val="404155"/>
                </a:solidFill>
                <a:latin typeface="Arimo"/>
                <a:ea typeface="Arimo"/>
                <a:cs typeface="Arimo"/>
                <a:sym typeface="Arimo"/>
              </a:rPr>
              <a:t>→  "x" typically represents the independent Variables, and "y" represents the Dependent (target variable) that we want to   predict or understand.</a:t>
            </a:r>
          </a:p>
        </p:txBody>
      </p:sp>
    </p:spTree>
  </p:cSld>
  <p:clrMapOvr>
    <a:masterClrMapping/>
  </p:clrMapOvr>
</p:sld>
</file>

<file path=ppt/slides/slide8.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5C73E6"/>
            </a:solidFill>
            <a:ln w="12700">
              <a:solidFill>
                <a:srgbClr val="000000"/>
              </a:solidFill>
            </a:ln>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9F9FF"/>
            </a:solidFill>
            <a:ln w="12700">
              <a:solidFill>
                <a:srgbClr val="000000"/>
              </a:solidFill>
            </a:ln>
          </p:spPr>
        </p:sp>
      </p:grpSp>
      <p:sp>
        <p:nvSpPr>
          <p:cNvPr name="TextBox 6" id="6"/>
          <p:cNvSpPr txBox="true"/>
          <p:nvPr/>
        </p:nvSpPr>
        <p:spPr>
          <a:xfrm rot="0">
            <a:off x="970657" y="724644"/>
            <a:ext cx="11943010" cy="904726"/>
          </a:xfrm>
          <a:prstGeom prst="rect">
            <a:avLst/>
          </a:prstGeom>
        </p:spPr>
        <p:txBody>
          <a:bodyPr anchor="t" rtlCol="false" tIns="0" lIns="0" bIns="0" rIns="0">
            <a:spAutoFit/>
          </a:bodyPr>
          <a:lstStyle/>
          <a:p>
            <a:pPr algn="l">
              <a:lnSpc>
                <a:spcPts val="6812"/>
              </a:lnSpc>
            </a:pPr>
            <a:r>
              <a:rPr lang="en-US" sz="5437" b="true">
                <a:solidFill>
                  <a:srgbClr val="1B1B27"/>
                </a:solidFill>
                <a:latin typeface="Alexandria Bold"/>
                <a:ea typeface="Alexandria Bold"/>
                <a:cs typeface="Alexandria Bold"/>
                <a:sym typeface="Alexandria Bold"/>
              </a:rPr>
              <a:t>Feature Scaling (Standardization)</a:t>
            </a:r>
          </a:p>
        </p:txBody>
      </p:sp>
      <p:sp>
        <p:nvSpPr>
          <p:cNvPr name="TextBox 7" id="7"/>
          <p:cNvSpPr txBox="true"/>
          <p:nvPr/>
        </p:nvSpPr>
        <p:spPr>
          <a:xfrm rot="0">
            <a:off x="970657" y="1730722"/>
            <a:ext cx="5440115" cy="529679"/>
          </a:xfrm>
          <a:prstGeom prst="rect">
            <a:avLst/>
          </a:prstGeom>
        </p:spPr>
        <p:txBody>
          <a:bodyPr anchor="t" rtlCol="false" tIns="0" lIns="0" bIns="0" rIns="0">
            <a:spAutoFit/>
          </a:bodyPr>
          <a:lstStyle/>
          <a:p>
            <a:pPr algn="l">
              <a:lnSpc>
                <a:spcPts val="4062"/>
              </a:lnSpc>
            </a:pPr>
            <a:r>
              <a:rPr lang="en-US" sz="3250" b="true">
                <a:solidFill>
                  <a:srgbClr val="1B1B27"/>
                </a:solidFill>
                <a:latin typeface="Alexandria Bold"/>
                <a:ea typeface="Alexandria Bold"/>
                <a:cs typeface="Alexandria Bold"/>
                <a:sym typeface="Alexandria Bold"/>
              </a:rPr>
              <a:t>Why Scaling Was Needed</a:t>
            </a:r>
          </a:p>
        </p:txBody>
      </p:sp>
      <p:sp>
        <p:nvSpPr>
          <p:cNvPr name="TextBox 8" id="8"/>
          <p:cNvSpPr txBox="true"/>
          <p:nvPr/>
        </p:nvSpPr>
        <p:spPr>
          <a:xfrm rot="0">
            <a:off x="970657" y="2581126"/>
            <a:ext cx="16346686" cy="1011436"/>
          </a:xfrm>
          <a:prstGeom prst="rect">
            <a:avLst/>
          </a:prstGeom>
        </p:spPr>
        <p:txBody>
          <a:bodyPr anchor="t" rtlCol="false" tIns="0" lIns="0" bIns="0" rIns="0">
            <a:spAutoFit/>
          </a:bodyPr>
          <a:lstStyle/>
          <a:p>
            <a:pPr algn="l" marL="320477" indent="-160238" lvl="1">
              <a:lnSpc>
                <a:spcPts val="3437"/>
              </a:lnSpc>
              <a:buFont typeface="Arial"/>
              <a:buChar char="•"/>
            </a:pPr>
            <a:r>
              <a:rPr lang="en-US" sz="2125">
                <a:solidFill>
                  <a:srgbClr val="404155"/>
                </a:solidFill>
                <a:latin typeface="Arimo"/>
                <a:ea typeface="Arimo"/>
                <a:cs typeface="Arimo"/>
                <a:sym typeface="Arimo"/>
              </a:rPr>
              <a:t>Numerical features (Age, Annual Premium, Vintage) are on </a:t>
            </a:r>
            <a:r>
              <a:rPr lang="en-US" b="true" sz="2125">
                <a:solidFill>
                  <a:srgbClr val="404155"/>
                </a:solidFill>
                <a:latin typeface="Arimo Bold"/>
                <a:ea typeface="Arimo Bold"/>
                <a:cs typeface="Arimo Bold"/>
                <a:sym typeface="Arimo Bold"/>
              </a:rPr>
              <a:t>different scales</a:t>
            </a:r>
            <a:r>
              <a:rPr lang="en-US" sz="2125">
                <a:solidFill>
                  <a:srgbClr val="404155"/>
                </a:solidFill>
                <a:latin typeface="Arimo"/>
                <a:ea typeface="Arimo"/>
                <a:cs typeface="Arimo"/>
                <a:sym typeface="Arimo"/>
              </a:rPr>
              <a:t>→ e.g., Age ~30, Premium ~30,000</a:t>
            </a:r>
          </a:p>
        </p:txBody>
      </p:sp>
      <p:sp>
        <p:nvSpPr>
          <p:cNvPr name="TextBox 9" id="9"/>
          <p:cNvSpPr txBox="true"/>
          <p:nvPr/>
        </p:nvSpPr>
        <p:spPr>
          <a:xfrm rot="0">
            <a:off x="970657" y="3594348"/>
            <a:ext cx="16346686" cy="539055"/>
          </a:xfrm>
          <a:prstGeom prst="rect">
            <a:avLst/>
          </a:prstGeom>
        </p:spPr>
        <p:txBody>
          <a:bodyPr anchor="t" rtlCol="false" tIns="0" lIns="0" bIns="0" rIns="0">
            <a:spAutoFit/>
          </a:bodyPr>
          <a:lstStyle/>
          <a:p>
            <a:pPr algn="l" marL="320477" indent="-160238" lvl="1">
              <a:lnSpc>
                <a:spcPts val="3437"/>
              </a:lnSpc>
              <a:buFont typeface="Arial"/>
              <a:buChar char="•"/>
            </a:pPr>
            <a:r>
              <a:rPr lang="en-US" sz="2125">
                <a:solidFill>
                  <a:srgbClr val="404155"/>
                </a:solidFill>
                <a:latin typeface="Arimo"/>
                <a:ea typeface="Arimo"/>
                <a:cs typeface="Arimo"/>
                <a:sym typeface="Arimo"/>
              </a:rPr>
              <a:t>Models like Logistic Regression and even tree ensembles perform better when features are </a:t>
            </a:r>
            <a:r>
              <a:rPr lang="en-US" b="true" sz="2125">
                <a:solidFill>
                  <a:srgbClr val="404155"/>
                </a:solidFill>
                <a:latin typeface="Arimo Bold"/>
                <a:ea typeface="Arimo Bold"/>
                <a:cs typeface="Arimo Bold"/>
                <a:sym typeface="Arimo Bold"/>
              </a:rPr>
              <a:t>scaled</a:t>
            </a:r>
          </a:p>
        </p:txBody>
      </p:sp>
      <p:sp>
        <p:nvSpPr>
          <p:cNvPr name="TextBox 10" id="10"/>
          <p:cNvSpPr txBox="true"/>
          <p:nvPr/>
        </p:nvSpPr>
        <p:spPr>
          <a:xfrm rot="0">
            <a:off x="970657" y="4135190"/>
            <a:ext cx="16346686" cy="539055"/>
          </a:xfrm>
          <a:prstGeom prst="rect">
            <a:avLst/>
          </a:prstGeom>
        </p:spPr>
        <p:txBody>
          <a:bodyPr anchor="t" rtlCol="false" tIns="0" lIns="0" bIns="0" rIns="0">
            <a:spAutoFit/>
          </a:bodyPr>
          <a:lstStyle/>
          <a:p>
            <a:pPr algn="l" marL="320477" indent="-160238" lvl="1">
              <a:lnSpc>
                <a:spcPts val="3437"/>
              </a:lnSpc>
              <a:buFont typeface="Arial"/>
              <a:buChar char="•"/>
            </a:pPr>
            <a:r>
              <a:rPr lang="en-US" sz="2125">
                <a:solidFill>
                  <a:srgbClr val="404155"/>
                </a:solidFill>
                <a:latin typeface="Arimo"/>
                <a:ea typeface="Arimo"/>
                <a:cs typeface="Arimo"/>
                <a:sym typeface="Arimo"/>
              </a:rPr>
              <a:t>Ensures </a:t>
            </a:r>
            <a:r>
              <a:rPr lang="en-US" b="true" sz="2125">
                <a:solidFill>
                  <a:srgbClr val="404155"/>
                </a:solidFill>
                <a:latin typeface="Arimo Bold"/>
                <a:ea typeface="Arimo Bold"/>
                <a:cs typeface="Arimo Bold"/>
                <a:sym typeface="Arimo Bold"/>
              </a:rPr>
              <a:t>fair contribution</a:t>
            </a:r>
            <a:r>
              <a:rPr lang="en-US" sz="2125">
                <a:solidFill>
                  <a:srgbClr val="404155"/>
                </a:solidFill>
                <a:latin typeface="Arimo"/>
                <a:ea typeface="Arimo"/>
                <a:cs typeface="Arimo"/>
                <a:sym typeface="Arimo"/>
              </a:rPr>
              <a:t> of each feature to the model.</a:t>
            </a:r>
          </a:p>
        </p:txBody>
      </p:sp>
      <p:sp>
        <p:nvSpPr>
          <p:cNvPr name="TextBox 11" id="11"/>
          <p:cNvSpPr txBox="true"/>
          <p:nvPr/>
        </p:nvSpPr>
        <p:spPr>
          <a:xfrm rot="0">
            <a:off x="970657" y="4676031"/>
            <a:ext cx="16346686" cy="539055"/>
          </a:xfrm>
          <a:prstGeom prst="rect">
            <a:avLst/>
          </a:prstGeom>
        </p:spPr>
        <p:txBody>
          <a:bodyPr anchor="t" rtlCol="false" tIns="0" lIns="0" bIns="0" rIns="0">
            <a:spAutoFit/>
          </a:bodyPr>
          <a:lstStyle/>
          <a:p>
            <a:pPr algn="l" marL="320477" indent="-160238" lvl="1">
              <a:lnSpc>
                <a:spcPts val="3437"/>
              </a:lnSpc>
              <a:buFont typeface="Arial"/>
              <a:buChar char="•"/>
            </a:pPr>
            <a:r>
              <a:rPr lang="en-US" sz="2125">
                <a:solidFill>
                  <a:srgbClr val="404155"/>
                </a:solidFill>
                <a:latin typeface="Arimo"/>
                <a:ea typeface="Arimo"/>
                <a:cs typeface="Arimo"/>
                <a:sym typeface="Arimo"/>
              </a:rPr>
              <a:t>What Was Done Description : </a:t>
            </a:r>
          </a:p>
        </p:txBody>
      </p:sp>
      <p:grpSp>
        <p:nvGrpSpPr>
          <p:cNvPr name="Group 12" id="12"/>
          <p:cNvGrpSpPr/>
          <p:nvPr/>
        </p:nvGrpSpPr>
        <p:grpSpPr>
          <a:xfrm rot="0">
            <a:off x="965895" y="5522267"/>
            <a:ext cx="16356211" cy="4006751"/>
            <a:chOff x="0" y="0"/>
            <a:chExt cx="21808282" cy="5342335"/>
          </a:xfrm>
        </p:grpSpPr>
        <p:sp>
          <p:nvSpPr>
            <p:cNvPr name="Freeform 13" id="13"/>
            <p:cNvSpPr/>
            <p:nvPr/>
          </p:nvSpPr>
          <p:spPr>
            <a:xfrm flipH="false" flipV="false" rot="0">
              <a:off x="0" y="0"/>
              <a:ext cx="21808312" cy="5342382"/>
            </a:xfrm>
            <a:custGeom>
              <a:avLst/>
              <a:gdLst/>
              <a:ahLst/>
              <a:cxnLst/>
              <a:rect r="r" b="b" t="t" l="l"/>
              <a:pathLst>
                <a:path h="5342382" w="21808312">
                  <a:moveTo>
                    <a:pt x="0" y="161671"/>
                  </a:moveTo>
                  <a:cubicBezTo>
                    <a:pt x="0" y="72390"/>
                    <a:pt x="72517" y="0"/>
                    <a:pt x="161925" y="0"/>
                  </a:cubicBezTo>
                  <a:lnTo>
                    <a:pt x="21646387" y="0"/>
                  </a:lnTo>
                  <a:lnTo>
                    <a:pt x="21646387" y="6350"/>
                  </a:lnTo>
                  <a:lnTo>
                    <a:pt x="21646387" y="0"/>
                  </a:lnTo>
                  <a:cubicBezTo>
                    <a:pt x="21735796" y="0"/>
                    <a:pt x="21808312" y="72390"/>
                    <a:pt x="21808312" y="161671"/>
                  </a:cubicBezTo>
                  <a:lnTo>
                    <a:pt x="21801962" y="161671"/>
                  </a:lnTo>
                  <a:lnTo>
                    <a:pt x="21808312" y="161671"/>
                  </a:lnTo>
                  <a:lnTo>
                    <a:pt x="21808312" y="5180711"/>
                  </a:lnTo>
                  <a:lnTo>
                    <a:pt x="21801962" y="5180711"/>
                  </a:lnTo>
                  <a:lnTo>
                    <a:pt x="21808312" y="5180711"/>
                  </a:lnTo>
                  <a:cubicBezTo>
                    <a:pt x="21808312" y="5269992"/>
                    <a:pt x="21735796" y="5342382"/>
                    <a:pt x="21646387" y="5342382"/>
                  </a:cubicBezTo>
                  <a:lnTo>
                    <a:pt x="21646387" y="5336032"/>
                  </a:lnTo>
                  <a:lnTo>
                    <a:pt x="21646387" y="5342382"/>
                  </a:lnTo>
                  <a:lnTo>
                    <a:pt x="161925" y="5342382"/>
                  </a:lnTo>
                  <a:lnTo>
                    <a:pt x="161925" y="5336032"/>
                  </a:lnTo>
                  <a:lnTo>
                    <a:pt x="161925" y="5342382"/>
                  </a:lnTo>
                  <a:cubicBezTo>
                    <a:pt x="72517" y="5342382"/>
                    <a:pt x="0" y="5269992"/>
                    <a:pt x="0" y="5180711"/>
                  </a:cubicBezTo>
                  <a:lnTo>
                    <a:pt x="0" y="161671"/>
                  </a:lnTo>
                  <a:lnTo>
                    <a:pt x="6350" y="161671"/>
                  </a:lnTo>
                  <a:lnTo>
                    <a:pt x="0" y="161671"/>
                  </a:lnTo>
                  <a:moveTo>
                    <a:pt x="12700" y="161671"/>
                  </a:moveTo>
                  <a:lnTo>
                    <a:pt x="12700" y="5180711"/>
                  </a:lnTo>
                  <a:lnTo>
                    <a:pt x="6350" y="5180711"/>
                  </a:lnTo>
                  <a:lnTo>
                    <a:pt x="12700" y="5180711"/>
                  </a:lnTo>
                  <a:cubicBezTo>
                    <a:pt x="12700" y="5263007"/>
                    <a:pt x="79502" y="5329682"/>
                    <a:pt x="161925" y="5329682"/>
                  </a:cubicBezTo>
                  <a:lnTo>
                    <a:pt x="21646387" y="5329682"/>
                  </a:lnTo>
                  <a:cubicBezTo>
                    <a:pt x="21728810" y="5329682"/>
                    <a:pt x="21795612" y="5263007"/>
                    <a:pt x="21795612" y="5180711"/>
                  </a:cubicBezTo>
                  <a:lnTo>
                    <a:pt x="21795612" y="161671"/>
                  </a:lnTo>
                  <a:cubicBezTo>
                    <a:pt x="21795612" y="79375"/>
                    <a:pt x="21728810" y="12700"/>
                    <a:pt x="21646387" y="12700"/>
                  </a:cubicBezTo>
                  <a:lnTo>
                    <a:pt x="161925" y="12700"/>
                  </a:lnTo>
                  <a:lnTo>
                    <a:pt x="161925" y="6350"/>
                  </a:lnTo>
                  <a:lnTo>
                    <a:pt x="161925" y="12700"/>
                  </a:lnTo>
                  <a:cubicBezTo>
                    <a:pt x="79502" y="12700"/>
                    <a:pt x="12700" y="79375"/>
                    <a:pt x="12700" y="161671"/>
                  </a:cubicBezTo>
                  <a:close/>
                </a:path>
              </a:pathLst>
            </a:custGeom>
            <a:solidFill>
              <a:srgbClr val="000000">
                <a:alpha val="392"/>
              </a:srgbClr>
            </a:solidFill>
            <a:ln w="12700">
              <a:solidFill>
                <a:srgbClr val="000000"/>
              </a:solidFill>
            </a:ln>
          </p:spPr>
        </p:sp>
      </p:grpSp>
      <p:grpSp>
        <p:nvGrpSpPr>
          <p:cNvPr name="Group 14" id="14"/>
          <p:cNvGrpSpPr/>
          <p:nvPr/>
        </p:nvGrpSpPr>
        <p:grpSpPr>
          <a:xfrm rot="0">
            <a:off x="980182" y="5536555"/>
            <a:ext cx="16327636" cy="795635"/>
            <a:chOff x="0" y="0"/>
            <a:chExt cx="21770182" cy="1060847"/>
          </a:xfrm>
        </p:grpSpPr>
        <p:sp>
          <p:nvSpPr>
            <p:cNvPr name="Freeform 15" id="15"/>
            <p:cNvSpPr/>
            <p:nvPr/>
          </p:nvSpPr>
          <p:spPr>
            <a:xfrm flipH="false" flipV="false" rot="0">
              <a:off x="0" y="0"/>
              <a:ext cx="21770212" cy="1060831"/>
            </a:xfrm>
            <a:custGeom>
              <a:avLst/>
              <a:gdLst/>
              <a:ahLst/>
              <a:cxnLst/>
              <a:rect r="r" b="b" t="t" l="l"/>
              <a:pathLst>
                <a:path h="1060831" w="21770212">
                  <a:moveTo>
                    <a:pt x="0" y="0"/>
                  </a:moveTo>
                  <a:lnTo>
                    <a:pt x="21770212" y="0"/>
                  </a:lnTo>
                  <a:lnTo>
                    <a:pt x="21770212" y="1060831"/>
                  </a:lnTo>
                  <a:lnTo>
                    <a:pt x="0" y="1060831"/>
                  </a:lnTo>
                  <a:close/>
                </a:path>
              </a:pathLst>
            </a:custGeom>
            <a:solidFill>
              <a:srgbClr val="FFFFFF">
                <a:alpha val="0"/>
              </a:srgbClr>
            </a:solidFill>
            <a:ln w="12700">
              <a:solidFill>
                <a:srgbClr val="000000"/>
              </a:solidFill>
            </a:ln>
          </p:spPr>
        </p:sp>
      </p:grpSp>
      <p:sp>
        <p:nvSpPr>
          <p:cNvPr name="TextBox 16" id="16"/>
          <p:cNvSpPr txBox="true"/>
          <p:nvPr/>
        </p:nvSpPr>
        <p:spPr>
          <a:xfrm rot="0">
            <a:off x="1257449" y="5617220"/>
            <a:ext cx="7604522" cy="539055"/>
          </a:xfrm>
          <a:prstGeom prst="rect">
            <a:avLst/>
          </a:prstGeom>
        </p:spPr>
        <p:txBody>
          <a:bodyPr anchor="t" rtlCol="false" tIns="0" lIns="0" bIns="0" rIns="0">
            <a:spAutoFit/>
          </a:bodyPr>
          <a:lstStyle/>
          <a:p>
            <a:pPr algn="ctr">
              <a:lnSpc>
                <a:spcPts val="3437"/>
              </a:lnSpc>
            </a:pPr>
            <a:r>
              <a:rPr lang="en-US" sz="2125">
                <a:solidFill>
                  <a:srgbClr val="404155"/>
                </a:solidFill>
                <a:latin typeface="Arimo"/>
                <a:ea typeface="Arimo"/>
                <a:cs typeface="Arimo"/>
                <a:sym typeface="Arimo"/>
              </a:rPr>
              <a:t>Step </a:t>
            </a:r>
          </a:p>
        </p:txBody>
      </p:sp>
      <p:sp>
        <p:nvSpPr>
          <p:cNvPr name="TextBox 17" id="17"/>
          <p:cNvSpPr txBox="true"/>
          <p:nvPr/>
        </p:nvSpPr>
        <p:spPr>
          <a:xfrm rot="0">
            <a:off x="9426029" y="5617220"/>
            <a:ext cx="7604522" cy="539055"/>
          </a:xfrm>
          <a:prstGeom prst="rect">
            <a:avLst/>
          </a:prstGeom>
        </p:spPr>
        <p:txBody>
          <a:bodyPr anchor="t" rtlCol="false" tIns="0" lIns="0" bIns="0" rIns="0">
            <a:spAutoFit/>
          </a:bodyPr>
          <a:lstStyle/>
          <a:p>
            <a:pPr algn="ctr">
              <a:lnSpc>
                <a:spcPts val="3437"/>
              </a:lnSpc>
            </a:pPr>
            <a:r>
              <a:rPr lang="en-US" sz="2125">
                <a:solidFill>
                  <a:srgbClr val="404155"/>
                </a:solidFill>
                <a:latin typeface="Arimo"/>
                <a:ea typeface="Arimo"/>
                <a:cs typeface="Arimo"/>
                <a:sym typeface="Arimo"/>
              </a:rPr>
              <a:t>Description</a:t>
            </a:r>
          </a:p>
        </p:txBody>
      </p:sp>
      <p:grpSp>
        <p:nvGrpSpPr>
          <p:cNvPr name="Group 18" id="18"/>
          <p:cNvGrpSpPr/>
          <p:nvPr/>
        </p:nvGrpSpPr>
        <p:grpSpPr>
          <a:xfrm rot="0">
            <a:off x="980182" y="6332190"/>
            <a:ext cx="16327636" cy="795635"/>
            <a:chOff x="0" y="0"/>
            <a:chExt cx="21770182" cy="1060847"/>
          </a:xfrm>
        </p:grpSpPr>
        <p:sp>
          <p:nvSpPr>
            <p:cNvPr name="Freeform 19" id="19"/>
            <p:cNvSpPr/>
            <p:nvPr/>
          </p:nvSpPr>
          <p:spPr>
            <a:xfrm flipH="false" flipV="false" rot="0">
              <a:off x="0" y="0"/>
              <a:ext cx="21770212" cy="1060831"/>
            </a:xfrm>
            <a:custGeom>
              <a:avLst/>
              <a:gdLst/>
              <a:ahLst/>
              <a:cxnLst/>
              <a:rect r="r" b="b" t="t" l="l"/>
              <a:pathLst>
                <a:path h="1060831" w="21770212">
                  <a:moveTo>
                    <a:pt x="0" y="0"/>
                  </a:moveTo>
                  <a:lnTo>
                    <a:pt x="21770212" y="0"/>
                  </a:lnTo>
                  <a:lnTo>
                    <a:pt x="21770212" y="1060831"/>
                  </a:lnTo>
                  <a:lnTo>
                    <a:pt x="0" y="1060831"/>
                  </a:lnTo>
                  <a:close/>
                </a:path>
              </a:pathLst>
            </a:custGeom>
            <a:solidFill>
              <a:srgbClr val="000000">
                <a:alpha val="0"/>
              </a:srgbClr>
            </a:solidFill>
            <a:ln w="12700">
              <a:solidFill>
                <a:srgbClr val="000000"/>
              </a:solidFill>
            </a:ln>
          </p:spPr>
        </p:sp>
      </p:grpSp>
      <p:sp>
        <p:nvSpPr>
          <p:cNvPr name="TextBox 20" id="20"/>
          <p:cNvSpPr txBox="true"/>
          <p:nvPr/>
        </p:nvSpPr>
        <p:spPr>
          <a:xfrm rot="0">
            <a:off x="1257449" y="6412855"/>
            <a:ext cx="7604522" cy="539055"/>
          </a:xfrm>
          <a:prstGeom prst="rect">
            <a:avLst/>
          </a:prstGeom>
        </p:spPr>
        <p:txBody>
          <a:bodyPr anchor="t" rtlCol="false" tIns="0" lIns="0" bIns="0" rIns="0">
            <a:spAutoFit/>
          </a:bodyPr>
          <a:lstStyle/>
          <a:p>
            <a:pPr algn="l">
              <a:lnSpc>
                <a:spcPts val="3437"/>
              </a:lnSpc>
            </a:pPr>
            <a:r>
              <a:rPr lang="en-US" sz="2125">
                <a:solidFill>
                  <a:srgbClr val="404155"/>
                </a:solidFill>
                <a:latin typeface="Arimo"/>
                <a:ea typeface="Arimo"/>
                <a:cs typeface="Arimo"/>
                <a:sym typeface="Arimo"/>
              </a:rPr>
              <a:t>Selected numeric columns</a:t>
            </a:r>
          </a:p>
        </p:txBody>
      </p:sp>
      <p:sp>
        <p:nvSpPr>
          <p:cNvPr name="TextBox 21" id="21"/>
          <p:cNvSpPr txBox="true"/>
          <p:nvPr/>
        </p:nvSpPr>
        <p:spPr>
          <a:xfrm rot="0">
            <a:off x="9426029" y="6412855"/>
            <a:ext cx="7604522" cy="539055"/>
          </a:xfrm>
          <a:prstGeom prst="rect">
            <a:avLst/>
          </a:prstGeom>
        </p:spPr>
        <p:txBody>
          <a:bodyPr anchor="t" rtlCol="false" tIns="0" lIns="0" bIns="0" rIns="0">
            <a:spAutoFit/>
          </a:bodyPr>
          <a:lstStyle/>
          <a:p>
            <a:pPr algn="l">
              <a:lnSpc>
                <a:spcPts val="3437"/>
              </a:lnSpc>
            </a:pPr>
            <a:r>
              <a:rPr lang="en-US" sz="2125">
                <a:solidFill>
                  <a:srgbClr val="404155"/>
                </a:solidFill>
                <a:latin typeface="Arimo"/>
                <a:ea typeface="Arimo"/>
                <a:cs typeface="Arimo"/>
                <a:sym typeface="Arimo"/>
              </a:rPr>
              <a:t>Age, Annual Premium, Vintage</a:t>
            </a:r>
          </a:p>
        </p:txBody>
      </p:sp>
      <p:grpSp>
        <p:nvGrpSpPr>
          <p:cNvPr name="Group 22" id="22"/>
          <p:cNvGrpSpPr/>
          <p:nvPr/>
        </p:nvGrpSpPr>
        <p:grpSpPr>
          <a:xfrm rot="0">
            <a:off x="980182" y="7127825"/>
            <a:ext cx="16327636" cy="795635"/>
            <a:chOff x="0" y="0"/>
            <a:chExt cx="21770182" cy="1060847"/>
          </a:xfrm>
        </p:grpSpPr>
        <p:sp>
          <p:nvSpPr>
            <p:cNvPr name="Freeform 23" id="23"/>
            <p:cNvSpPr/>
            <p:nvPr/>
          </p:nvSpPr>
          <p:spPr>
            <a:xfrm flipH="false" flipV="false" rot="0">
              <a:off x="0" y="0"/>
              <a:ext cx="21770212" cy="1060831"/>
            </a:xfrm>
            <a:custGeom>
              <a:avLst/>
              <a:gdLst/>
              <a:ahLst/>
              <a:cxnLst/>
              <a:rect r="r" b="b" t="t" l="l"/>
              <a:pathLst>
                <a:path h="1060831" w="21770212">
                  <a:moveTo>
                    <a:pt x="0" y="0"/>
                  </a:moveTo>
                  <a:lnTo>
                    <a:pt x="21770212" y="0"/>
                  </a:lnTo>
                  <a:lnTo>
                    <a:pt x="21770212" y="1060831"/>
                  </a:lnTo>
                  <a:lnTo>
                    <a:pt x="0" y="1060831"/>
                  </a:lnTo>
                  <a:close/>
                </a:path>
              </a:pathLst>
            </a:custGeom>
            <a:solidFill>
              <a:srgbClr val="FFFFFF">
                <a:alpha val="0"/>
              </a:srgbClr>
            </a:solidFill>
            <a:ln w="12700">
              <a:solidFill>
                <a:srgbClr val="000000"/>
              </a:solidFill>
            </a:ln>
          </p:spPr>
        </p:sp>
      </p:grpSp>
      <p:sp>
        <p:nvSpPr>
          <p:cNvPr name="TextBox 24" id="24"/>
          <p:cNvSpPr txBox="true"/>
          <p:nvPr/>
        </p:nvSpPr>
        <p:spPr>
          <a:xfrm rot="0">
            <a:off x="1257449" y="7208490"/>
            <a:ext cx="7604522" cy="539055"/>
          </a:xfrm>
          <a:prstGeom prst="rect">
            <a:avLst/>
          </a:prstGeom>
        </p:spPr>
        <p:txBody>
          <a:bodyPr anchor="t" rtlCol="false" tIns="0" lIns="0" bIns="0" rIns="0">
            <a:spAutoFit/>
          </a:bodyPr>
          <a:lstStyle/>
          <a:p>
            <a:pPr algn="l">
              <a:lnSpc>
                <a:spcPts val="3437"/>
              </a:lnSpc>
            </a:pPr>
            <a:r>
              <a:rPr lang="en-US" sz="2125">
                <a:solidFill>
                  <a:srgbClr val="404155"/>
                </a:solidFill>
                <a:latin typeface="Arimo"/>
                <a:ea typeface="Arimo"/>
                <a:cs typeface="Arimo"/>
                <a:sym typeface="Arimo"/>
              </a:rPr>
              <a:t>Fitted StandardScaler on training data only</a:t>
            </a:r>
          </a:p>
        </p:txBody>
      </p:sp>
      <p:sp>
        <p:nvSpPr>
          <p:cNvPr name="TextBox 25" id="25"/>
          <p:cNvSpPr txBox="true"/>
          <p:nvPr/>
        </p:nvSpPr>
        <p:spPr>
          <a:xfrm rot="0">
            <a:off x="9426029" y="7208490"/>
            <a:ext cx="7604522" cy="539055"/>
          </a:xfrm>
          <a:prstGeom prst="rect">
            <a:avLst/>
          </a:prstGeom>
        </p:spPr>
        <p:txBody>
          <a:bodyPr anchor="t" rtlCol="false" tIns="0" lIns="0" bIns="0" rIns="0">
            <a:spAutoFit/>
          </a:bodyPr>
          <a:lstStyle/>
          <a:p>
            <a:pPr algn="l">
              <a:lnSpc>
                <a:spcPts val="3437"/>
              </a:lnSpc>
            </a:pPr>
            <a:r>
              <a:rPr lang="en-US" sz="2125">
                <a:solidFill>
                  <a:srgbClr val="404155"/>
                </a:solidFill>
                <a:latin typeface="Arimo"/>
                <a:ea typeface="Arimo"/>
                <a:cs typeface="Arimo"/>
                <a:sym typeface="Arimo"/>
              </a:rPr>
              <a:t>Prevents data leakage</a:t>
            </a:r>
          </a:p>
        </p:txBody>
      </p:sp>
      <p:grpSp>
        <p:nvGrpSpPr>
          <p:cNvPr name="Group 26" id="26"/>
          <p:cNvGrpSpPr/>
          <p:nvPr/>
        </p:nvGrpSpPr>
        <p:grpSpPr>
          <a:xfrm rot="0">
            <a:off x="980182" y="7923460"/>
            <a:ext cx="16327636" cy="795635"/>
            <a:chOff x="0" y="0"/>
            <a:chExt cx="21770182" cy="1060847"/>
          </a:xfrm>
        </p:grpSpPr>
        <p:sp>
          <p:nvSpPr>
            <p:cNvPr name="Freeform 27" id="27"/>
            <p:cNvSpPr/>
            <p:nvPr/>
          </p:nvSpPr>
          <p:spPr>
            <a:xfrm flipH="false" flipV="false" rot="0">
              <a:off x="0" y="0"/>
              <a:ext cx="21770212" cy="1060831"/>
            </a:xfrm>
            <a:custGeom>
              <a:avLst/>
              <a:gdLst/>
              <a:ahLst/>
              <a:cxnLst/>
              <a:rect r="r" b="b" t="t" l="l"/>
              <a:pathLst>
                <a:path h="1060831" w="21770212">
                  <a:moveTo>
                    <a:pt x="0" y="0"/>
                  </a:moveTo>
                  <a:lnTo>
                    <a:pt x="21770212" y="0"/>
                  </a:lnTo>
                  <a:lnTo>
                    <a:pt x="21770212" y="1060831"/>
                  </a:lnTo>
                  <a:lnTo>
                    <a:pt x="0" y="1060831"/>
                  </a:lnTo>
                  <a:close/>
                </a:path>
              </a:pathLst>
            </a:custGeom>
            <a:solidFill>
              <a:srgbClr val="000000">
                <a:alpha val="0"/>
              </a:srgbClr>
            </a:solidFill>
            <a:ln w="12700">
              <a:solidFill>
                <a:srgbClr val="000000"/>
              </a:solidFill>
            </a:ln>
          </p:spPr>
        </p:sp>
      </p:grpSp>
      <p:sp>
        <p:nvSpPr>
          <p:cNvPr name="TextBox 28" id="28"/>
          <p:cNvSpPr txBox="true"/>
          <p:nvPr/>
        </p:nvSpPr>
        <p:spPr>
          <a:xfrm rot="0">
            <a:off x="1257449" y="8004125"/>
            <a:ext cx="7604522" cy="539055"/>
          </a:xfrm>
          <a:prstGeom prst="rect">
            <a:avLst/>
          </a:prstGeom>
        </p:spPr>
        <p:txBody>
          <a:bodyPr anchor="t" rtlCol="false" tIns="0" lIns="0" bIns="0" rIns="0">
            <a:spAutoFit/>
          </a:bodyPr>
          <a:lstStyle/>
          <a:p>
            <a:pPr algn="l">
              <a:lnSpc>
                <a:spcPts val="3437"/>
              </a:lnSpc>
            </a:pPr>
            <a:r>
              <a:rPr lang="en-US" sz="2125">
                <a:solidFill>
                  <a:srgbClr val="404155"/>
                </a:solidFill>
                <a:latin typeface="Arimo"/>
                <a:ea typeface="Arimo"/>
                <a:cs typeface="Arimo"/>
                <a:sym typeface="Arimo"/>
              </a:rPr>
              <a:t>Transformed training data </a:t>
            </a:r>
          </a:p>
        </p:txBody>
      </p:sp>
      <p:sp>
        <p:nvSpPr>
          <p:cNvPr name="TextBox 29" id="29"/>
          <p:cNvSpPr txBox="true"/>
          <p:nvPr/>
        </p:nvSpPr>
        <p:spPr>
          <a:xfrm rot="0">
            <a:off x="9426029" y="8004125"/>
            <a:ext cx="7604522" cy="539055"/>
          </a:xfrm>
          <a:prstGeom prst="rect">
            <a:avLst/>
          </a:prstGeom>
        </p:spPr>
        <p:txBody>
          <a:bodyPr anchor="t" rtlCol="false" tIns="0" lIns="0" bIns="0" rIns="0">
            <a:spAutoFit/>
          </a:bodyPr>
          <a:lstStyle/>
          <a:p>
            <a:pPr algn="l">
              <a:lnSpc>
                <a:spcPts val="3437"/>
              </a:lnSpc>
            </a:pPr>
            <a:r>
              <a:rPr lang="en-US" sz="2125">
                <a:solidFill>
                  <a:srgbClr val="404155"/>
                </a:solidFill>
                <a:latin typeface="Arimo"/>
                <a:ea typeface="Arimo"/>
                <a:cs typeface="Arimo"/>
                <a:sym typeface="Arimo"/>
              </a:rPr>
              <a:t>Converts values to standardized scale</a:t>
            </a:r>
          </a:p>
        </p:txBody>
      </p:sp>
      <p:grpSp>
        <p:nvGrpSpPr>
          <p:cNvPr name="Group 30" id="30"/>
          <p:cNvGrpSpPr/>
          <p:nvPr/>
        </p:nvGrpSpPr>
        <p:grpSpPr>
          <a:xfrm rot="0">
            <a:off x="980182" y="8719096"/>
            <a:ext cx="16327636" cy="795635"/>
            <a:chOff x="0" y="0"/>
            <a:chExt cx="21770182" cy="1060847"/>
          </a:xfrm>
        </p:grpSpPr>
        <p:sp>
          <p:nvSpPr>
            <p:cNvPr name="Freeform 31" id="31"/>
            <p:cNvSpPr/>
            <p:nvPr/>
          </p:nvSpPr>
          <p:spPr>
            <a:xfrm flipH="false" flipV="false" rot="0">
              <a:off x="0" y="0"/>
              <a:ext cx="21770212" cy="1060831"/>
            </a:xfrm>
            <a:custGeom>
              <a:avLst/>
              <a:gdLst/>
              <a:ahLst/>
              <a:cxnLst/>
              <a:rect r="r" b="b" t="t" l="l"/>
              <a:pathLst>
                <a:path h="1060831" w="21770212">
                  <a:moveTo>
                    <a:pt x="0" y="0"/>
                  </a:moveTo>
                  <a:lnTo>
                    <a:pt x="21770212" y="0"/>
                  </a:lnTo>
                  <a:lnTo>
                    <a:pt x="21770212" y="1060831"/>
                  </a:lnTo>
                  <a:lnTo>
                    <a:pt x="0" y="1060831"/>
                  </a:lnTo>
                  <a:close/>
                </a:path>
              </a:pathLst>
            </a:custGeom>
            <a:solidFill>
              <a:srgbClr val="FFFFFF">
                <a:alpha val="0"/>
              </a:srgbClr>
            </a:solidFill>
            <a:ln w="12700">
              <a:solidFill>
                <a:srgbClr val="000000"/>
              </a:solidFill>
            </a:ln>
          </p:spPr>
        </p:sp>
      </p:grpSp>
      <p:sp>
        <p:nvSpPr>
          <p:cNvPr name="TextBox 32" id="32"/>
          <p:cNvSpPr txBox="true"/>
          <p:nvPr/>
        </p:nvSpPr>
        <p:spPr>
          <a:xfrm rot="0">
            <a:off x="1257449" y="8799760"/>
            <a:ext cx="7604522" cy="539055"/>
          </a:xfrm>
          <a:prstGeom prst="rect">
            <a:avLst/>
          </a:prstGeom>
        </p:spPr>
        <p:txBody>
          <a:bodyPr anchor="t" rtlCol="false" tIns="0" lIns="0" bIns="0" rIns="0">
            <a:spAutoFit/>
          </a:bodyPr>
          <a:lstStyle/>
          <a:p>
            <a:pPr algn="l">
              <a:lnSpc>
                <a:spcPts val="3437"/>
              </a:lnSpc>
            </a:pPr>
            <a:r>
              <a:rPr lang="en-US" sz="2125">
                <a:solidFill>
                  <a:srgbClr val="404155"/>
                </a:solidFill>
                <a:latin typeface="Arimo"/>
                <a:ea typeface="Arimo"/>
                <a:cs typeface="Arimo"/>
                <a:sym typeface="Arimo"/>
              </a:rPr>
              <a:t>Applied same scaler to test data</a:t>
            </a:r>
          </a:p>
        </p:txBody>
      </p:sp>
      <p:sp>
        <p:nvSpPr>
          <p:cNvPr name="TextBox 33" id="33"/>
          <p:cNvSpPr txBox="true"/>
          <p:nvPr/>
        </p:nvSpPr>
        <p:spPr>
          <a:xfrm rot="0">
            <a:off x="9426029" y="8799760"/>
            <a:ext cx="7604522" cy="539055"/>
          </a:xfrm>
          <a:prstGeom prst="rect">
            <a:avLst/>
          </a:prstGeom>
        </p:spPr>
        <p:txBody>
          <a:bodyPr anchor="t" rtlCol="false" tIns="0" lIns="0" bIns="0" rIns="0">
            <a:spAutoFit/>
          </a:bodyPr>
          <a:lstStyle/>
          <a:p>
            <a:pPr algn="l">
              <a:lnSpc>
                <a:spcPts val="3437"/>
              </a:lnSpc>
            </a:pPr>
            <a:r>
              <a:rPr lang="en-US" sz="2125">
                <a:solidFill>
                  <a:srgbClr val="404155"/>
                </a:solidFill>
                <a:latin typeface="Arimo"/>
                <a:ea typeface="Arimo"/>
                <a:cs typeface="Arimo"/>
                <a:sym typeface="Arimo"/>
              </a:rPr>
              <a:t>Ensures consistent scaling</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5C73E6"/>
            </a:solidFill>
            <a:ln w="12700">
              <a:solidFill>
                <a:srgbClr val="000000"/>
              </a:solidFill>
            </a:ln>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9F9FF"/>
            </a:solidFill>
            <a:ln w="12700">
              <a:solidFill>
                <a:srgbClr val="000000"/>
              </a:solidFill>
            </a:ln>
          </p:spPr>
        </p:sp>
      </p:grpSp>
      <p:sp>
        <p:nvSpPr>
          <p:cNvPr name="TextBox 6" id="6"/>
          <p:cNvSpPr txBox="true"/>
          <p:nvPr/>
        </p:nvSpPr>
        <p:spPr>
          <a:xfrm rot="0">
            <a:off x="792212" y="603497"/>
            <a:ext cx="8652421" cy="726430"/>
          </a:xfrm>
          <a:prstGeom prst="rect">
            <a:avLst/>
          </a:prstGeom>
        </p:spPr>
        <p:txBody>
          <a:bodyPr anchor="t" rtlCol="false" tIns="0" lIns="0" bIns="0" rIns="0">
            <a:spAutoFit/>
          </a:bodyPr>
          <a:lstStyle/>
          <a:p>
            <a:pPr algn="l">
              <a:lnSpc>
                <a:spcPts val="5562"/>
              </a:lnSpc>
            </a:pPr>
            <a:r>
              <a:rPr lang="en-US" sz="4437">
                <a:solidFill>
                  <a:srgbClr val="1B1B27"/>
                </a:solidFill>
                <a:latin typeface="Alexandria"/>
                <a:ea typeface="Alexandria"/>
                <a:cs typeface="Alexandria"/>
                <a:sym typeface="Alexandria"/>
              </a:rPr>
              <a:t>Model Selection &amp; Comparison</a:t>
            </a:r>
          </a:p>
        </p:txBody>
      </p:sp>
      <p:sp>
        <p:nvSpPr>
          <p:cNvPr name="TextBox 7" id="7"/>
          <p:cNvSpPr txBox="true"/>
          <p:nvPr/>
        </p:nvSpPr>
        <p:spPr>
          <a:xfrm rot="0">
            <a:off x="792212" y="1876722"/>
            <a:ext cx="3663702" cy="443508"/>
          </a:xfrm>
          <a:prstGeom prst="rect">
            <a:avLst/>
          </a:prstGeom>
        </p:spPr>
        <p:txBody>
          <a:bodyPr anchor="t" rtlCol="false" tIns="0" lIns="0" bIns="0" rIns="0">
            <a:spAutoFit/>
          </a:bodyPr>
          <a:lstStyle/>
          <a:p>
            <a:pPr algn="l">
              <a:lnSpc>
                <a:spcPts val="3312"/>
              </a:lnSpc>
            </a:pPr>
            <a:r>
              <a:rPr lang="en-US" sz="2625">
                <a:solidFill>
                  <a:srgbClr val="1B1B27"/>
                </a:solidFill>
                <a:latin typeface="Alexandria"/>
                <a:ea typeface="Alexandria"/>
                <a:cs typeface="Alexandria"/>
                <a:sym typeface="Alexandria"/>
              </a:rPr>
              <a:t>Algorithms Evaluated</a:t>
            </a:r>
          </a:p>
        </p:txBody>
      </p:sp>
      <p:grpSp>
        <p:nvGrpSpPr>
          <p:cNvPr name="Group 8" id="8"/>
          <p:cNvGrpSpPr/>
          <p:nvPr/>
        </p:nvGrpSpPr>
        <p:grpSpPr>
          <a:xfrm rot="0">
            <a:off x="792212" y="2695129"/>
            <a:ext cx="113110" cy="113110"/>
            <a:chOff x="0" y="0"/>
            <a:chExt cx="150813" cy="150813"/>
          </a:xfrm>
        </p:grpSpPr>
        <p:sp>
          <p:nvSpPr>
            <p:cNvPr name="Freeform 9" id="9"/>
            <p:cNvSpPr/>
            <p:nvPr/>
          </p:nvSpPr>
          <p:spPr>
            <a:xfrm flipH="false" flipV="false" rot="0">
              <a:off x="0" y="0"/>
              <a:ext cx="150876" cy="150876"/>
            </a:xfrm>
            <a:custGeom>
              <a:avLst/>
              <a:gdLst/>
              <a:ahLst/>
              <a:cxnLst/>
              <a:rect r="r" b="b" t="t" l="l"/>
              <a:pathLst>
                <a:path h="150876" w="150876">
                  <a:moveTo>
                    <a:pt x="0" y="75438"/>
                  </a:moveTo>
                  <a:cubicBezTo>
                    <a:pt x="0" y="33782"/>
                    <a:pt x="33782" y="0"/>
                    <a:pt x="75438" y="0"/>
                  </a:cubicBezTo>
                  <a:cubicBezTo>
                    <a:pt x="117094" y="0"/>
                    <a:pt x="150876" y="33782"/>
                    <a:pt x="150876" y="75438"/>
                  </a:cubicBezTo>
                  <a:cubicBezTo>
                    <a:pt x="150876" y="117094"/>
                    <a:pt x="117094" y="150876"/>
                    <a:pt x="75438" y="150876"/>
                  </a:cubicBezTo>
                  <a:cubicBezTo>
                    <a:pt x="33782" y="150876"/>
                    <a:pt x="0" y="117094"/>
                    <a:pt x="0" y="75438"/>
                  </a:cubicBezTo>
                  <a:close/>
                </a:path>
              </a:pathLst>
            </a:custGeom>
            <a:solidFill>
              <a:srgbClr val="1B54DA"/>
            </a:solidFill>
            <a:ln w="12700">
              <a:solidFill>
                <a:srgbClr val="000000"/>
              </a:solidFill>
            </a:ln>
          </p:spPr>
        </p:sp>
      </p:grpSp>
      <p:sp>
        <p:nvSpPr>
          <p:cNvPr name="TextBox 10" id="10"/>
          <p:cNvSpPr txBox="true"/>
          <p:nvPr/>
        </p:nvSpPr>
        <p:spPr>
          <a:xfrm rot="0">
            <a:off x="1131689" y="2565350"/>
            <a:ext cx="2829669" cy="363141"/>
          </a:xfrm>
          <a:prstGeom prst="rect">
            <a:avLst/>
          </a:prstGeom>
        </p:spPr>
        <p:txBody>
          <a:bodyPr anchor="t" rtlCol="false" tIns="0" lIns="0" bIns="0" rIns="0">
            <a:spAutoFit/>
          </a:bodyPr>
          <a:lstStyle/>
          <a:p>
            <a:pPr algn="l">
              <a:lnSpc>
                <a:spcPts val="2750"/>
              </a:lnSpc>
            </a:pPr>
            <a:r>
              <a:rPr lang="en-US" sz="2187">
                <a:solidFill>
                  <a:srgbClr val="404155"/>
                </a:solidFill>
                <a:latin typeface="Alexandria"/>
                <a:ea typeface="Alexandria"/>
                <a:cs typeface="Alexandria"/>
                <a:sym typeface="Alexandria"/>
              </a:rPr>
              <a:t>Logistic Regression</a:t>
            </a:r>
          </a:p>
        </p:txBody>
      </p:sp>
      <p:sp>
        <p:nvSpPr>
          <p:cNvPr name="TextBox 11" id="11"/>
          <p:cNvSpPr txBox="true"/>
          <p:nvPr/>
        </p:nvSpPr>
        <p:spPr>
          <a:xfrm rot="0">
            <a:off x="1131689" y="3059609"/>
            <a:ext cx="7736235" cy="385019"/>
          </a:xfrm>
          <a:prstGeom prst="rect">
            <a:avLst/>
          </a:prstGeom>
        </p:spPr>
        <p:txBody>
          <a:bodyPr anchor="t" rtlCol="false" tIns="0" lIns="0" bIns="0" rIns="0">
            <a:spAutoFit/>
          </a:bodyPr>
          <a:lstStyle/>
          <a:p>
            <a:pPr algn="l" marL="263922" indent="-131961" lvl="1">
              <a:lnSpc>
                <a:spcPts val="2812"/>
              </a:lnSpc>
              <a:buFont typeface="Arial"/>
              <a:buChar char="•"/>
            </a:pPr>
            <a:r>
              <a:rPr lang="en-US" sz="1750">
                <a:solidFill>
                  <a:srgbClr val="404155"/>
                </a:solidFill>
                <a:latin typeface="Arimo"/>
                <a:ea typeface="Arimo"/>
                <a:cs typeface="Arimo"/>
                <a:sym typeface="Arimo"/>
              </a:rPr>
              <a:t>A simple </a:t>
            </a:r>
            <a:r>
              <a:rPr lang="en-US" b="true" sz="1750">
                <a:solidFill>
                  <a:srgbClr val="404155"/>
                </a:solidFill>
                <a:latin typeface="Arimo Bold"/>
                <a:ea typeface="Arimo Bold"/>
                <a:cs typeface="Arimo Bold"/>
                <a:sym typeface="Arimo Bold"/>
              </a:rPr>
              <a:t>linear classification model</a:t>
            </a:r>
            <a:r>
              <a:rPr lang="en-US" sz="1750">
                <a:solidFill>
                  <a:srgbClr val="404155"/>
                </a:solidFill>
                <a:latin typeface="Arimo"/>
                <a:ea typeface="Arimo"/>
                <a:cs typeface="Arimo"/>
                <a:sym typeface="Arimo"/>
              </a:rPr>
              <a:t>.</a:t>
            </a:r>
          </a:p>
        </p:txBody>
      </p:sp>
      <p:sp>
        <p:nvSpPr>
          <p:cNvPr name="TextBox 12" id="12"/>
          <p:cNvSpPr txBox="true"/>
          <p:nvPr/>
        </p:nvSpPr>
        <p:spPr>
          <a:xfrm rot="0">
            <a:off x="1131689" y="3428554"/>
            <a:ext cx="7736235" cy="385019"/>
          </a:xfrm>
          <a:prstGeom prst="rect">
            <a:avLst/>
          </a:prstGeom>
        </p:spPr>
        <p:txBody>
          <a:bodyPr anchor="t" rtlCol="false" tIns="0" lIns="0" bIns="0" rIns="0">
            <a:spAutoFit/>
          </a:bodyPr>
          <a:lstStyle/>
          <a:p>
            <a:pPr algn="l" marL="263922" indent="-131961" lvl="1">
              <a:lnSpc>
                <a:spcPts val="2812"/>
              </a:lnSpc>
              <a:buFont typeface="Arial"/>
              <a:buChar char="•"/>
            </a:pPr>
            <a:r>
              <a:rPr lang="en-US" sz="1750">
                <a:solidFill>
                  <a:srgbClr val="404155"/>
                </a:solidFill>
                <a:latin typeface="Arimo"/>
                <a:ea typeface="Arimo"/>
                <a:cs typeface="Arimo"/>
                <a:sym typeface="Arimo"/>
              </a:rPr>
              <a:t>Assumes a straight-line relationship between features and target.</a:t>
            </a:r>
          </a:p>
        </p:txBody>
      </p:sp>
      <p:sp>
        <p:nvSpPr>
          <p:cNvPr name="TextBox 13" id="13"/>
          <p:cNvSpPr txBox="true"/>
          <p:nvPr/>
        </p:nvSpPr>
        <p:spPr>
          <a:xfrm rot="0">
            <a:off x="1131689" y="3797499"/>
            <a:ext cx="7736235" cy="385019"/>
          </a:xfrm>
          <a:prstGeom prst="rect">
            <a:avLst/>
          </a:prstGeom>
        </p:spPr>
        <p:txBody>
          <a:bodyPr anchor="t" rtlCol="false" tIns="0" lIns="0" bIns="0" rIns="0">
            <a:spAutoFit/>
          </a:bodyPr>
          <a:lstStyle/>
          <a:p>
            <a:pPr algn="l" marL="263922" indent="-131961" lvl="1">
              <a:lnSpc>
                <a:spcPts val="2812"/>
              </a:lnSpc>
              <a:buFont typeface="Arial"/>
              <a:buChar char="•"/>
            </a:pPr>
            <a:r>
              <a:rPr lang="en-US" sz="1750">
                <a:solidFill>
                  <a:srgbClr val="404155"/>
                </a:solidFill>
                <a:latin typeface="Arimo"/>
                <a:ea typeface="Arimo"/>
                <a:cs typeface="Arimo"/>
                <a:sym typeface="Arimo"/>
              </a:rPr>
              <a:t>Useful as a </a:t>
            </a:r>
            <a:r>
              <a:rPr lang="en-US" b="true" sz="1750">
                <a:solidFill>
                  <a:srgbClr val="404155"/>
                </a:solidFill>
                <a:latin typeface="Arimo Bold"/>
                <a:ea typeface="Arimo Bold"/>
                <a:cs typeface="Arimo Bold"/>
                <a:sym typeface="Arimo Bold"/>
              </a:rPr>
              <a:t>baseline model</a:t>
            </a:r>
            <a:r>
              <a:rPr lang="en-US" sz="1750">
                <a:solidFill>
                  <a:srgbClr val="404155"/>
                </a:solidFill>
                <a:latin typeface="Arimo"/>
                <a:ea typeface="Arimo"/>
                <a:cs typeface="Arimo"/>
                <a:sym typeface="Arimo"/>
              </a:rPr>
              <a:t> to compare others against.</a:t>
            </a:r>
          </a:p>
        </p:txBody>
      </p:sp>
      <p:sp>
        <p:nvSpPr>
          <p:cNvPr name="TextBox 14" id="14"/>
          <p:cNvSpPr txBox="true"/>
          <p:nvPr/>
        </p:nvSpPr>
        <p:spPr>
          <a:xfrm rot="0">
            <a:off x="1131689" y="4166444"/>
            <a:ext cx="7736235" cy="385019"/>
          </a:xfrm>
          <a:prstGeom prst="rect">
            <a:avLst/>
          </a:prstGeom>
        </p:spPr>
        <p:txBody>
          <a:bodyPr anchor="t" rtlCol="false" tIns="0" lIns="0" bIns="0" rIns="0">
            <a:spAutoFit/>
          </a:bodyPr>
          <a:lstStyle/>
          <a:p>
            <a:pPr algn="l" marL="263922" indent="-131961" lvl="1">
              <a:lnSpc>
                <a:spcPts val="2812"/>
              </a:lnSpc>
              <a:buFont typeface="Arial"/>
              <a:buChar char="•"/>
            </a:pPr>
            <a:r>
              <a:rPr lang="en-US" sz="1750">
                <a:solidFill>
                  <a:srgbClr val="404155"/>
                </a:solidFill>
                <a:latin typeface="Arimo"/>
                <a:ea typeface="Arimo"/>
                <a:cs typeface="Arimo"/>
                <a:sym typeface="Arimo"/>
              </a:rPr>
              <a:t>Fast, interpretable, but may </a:t>
            </a:r>
            <a:r>
              <a:rPr lang="en-US" b="true" sz="1750">
                <a:solidFill>
                  <a:srgbClr val="404155"/>
                </a:solidFill>
                <a:latin typeface="Arimo Bold"/>
                <a:ea typeface="Arimo Bold"/>
                <a:cs typeface="Arimo Bold"/>
                <a:sym typeface="Arimo Bold"/>
              </a:rPr>
              <a:t>underperform</a:t>
            </a:r>
            <a:r>
              <a:rPr lang="en-US" sz="1750">
                <a:solidFill>
                  <a:srgbClr val="404155"/>
                </a:solidFill>
                <a:latin typeface="Arimo"/>
                <a:ea typeface="Arimo"/>
                <a:cs typeface="Arimo"/>
                <a:sym typeface="Arimo"/>
              </a:rPr>
              <a:t> when data is non-linear.</a:t>
            </a:r>
          </a:p>
        </p:txBody>
      </p:sp>
      <p:grpSp>
        <p:nvGrpSpPr>
          <p:cNvPr name="Group 15" id="15"/>
          <p:cNvGrpSpPr/>
          <p:nvPr/>
        </p:nvGrpSpPr>
        <p:grpSpPr>
          <a:xfrm rot="0">
            <a:off x="792212" y="5124450"/>
            <a:ext cx="113110" cy="113110"/>
            <a:chOff x="0" y="0"/>
            <a:chExt cx="150813" cy="150813"/>
          </a:xfrm>
        </p:grpSpPr>
        <p:sp>
          <p:nvSpPr>
            <p:cNvPr name="Freeform 16" id="16"/>
            <p:cNvSpPr/>
            <p:nvPr/>
          </p:nvSpPr>
          <p:spPr>
            <a:xfrm flipH="false" flipV="false" rot="0">
              <a:off x="0" y="0"/>
              <a:ext cx="150876" cy="150876"/>
            </a:xfrm>
            <a:custGeom>
              <a:avLst/>
              <a:gdLst/>
              <a:ahLst/>
              <a:cxnLst/>
              <a:rect r="r" b="b" t="t" l="l"/>
              <a:pathLst>
                <a:path h="150876" w="150876">
                  <a:moveTo>
                    <a:pt x="0" y="75438"/>
                  </a:moveTo>
                  <a:cubicBezTo>
                    <a:pt x="0" y="33782"/>
                    <a:pt x="33782" y="0"/>
                    <a:pt x="75438" y="0"/>
                  </a:cubicBezTo>
                  <a:cubicBezTo>
                    <a:pt x="117094" y="0"/>
                    <a:pt x="150876" y="33782"/>
                    <a:pt x="150876" y="75438"/>
                  </a:cubicBezTo>
                  <a:cubicBezTo>
                    <a:pt x="150876" y="117094"/>
                    <a:pt x="117094" y="150876"/>
                    <a:pt x="75438" y="150876"/>
                  </a:cubicBezTo>
                  <a:cubicBezTo>
                    <a:pt x="33782" y="150876"/>
                    <a:pt x="0" y="117094"/>
                    <a:pt x="0" y="75438"/>
                  </a:cubicBezTo>
                  <a:close/>
                </a:path>
              </a:pathLst>
            </a:custGeom>
            <a:solidFill>
              <a:srgbClr val="1B54DA"/>
            </a:solidFill>
            <a:ln w="12700">
              <a:solidFill>
                <a:srgbClr val="000000"/>
              </a:solidFill>
            </a:ln>
          </p:spPr>
        </p:sp>
      </p:grpSp>
      <p:sp>
        <p:nvSpPr>
          <p:cNvPr name="TextBox 17" id="17"/>
          <p:cNvSpPr txBox="true"/>
          <p:nvPr/>
        </p:nvSpPr>
        <p:spPr>
          <a:xfrm rot="0">
            <a:off x="1131689" y="4994672"/>
            <a:ext cx="2829669" cy="363141"/>
          </a:xfrm>
          <a:prstGeom prst="rect">
            <a:avLst/>
          </a:prstGeom>
        </p:spPr>
        <p:txBody>
          <a:bodyPr anchor="t" rtlCol="false" tIns="0" lIns="0" bIns="0" rIns="0">
            <a:spAutoFit/>
          </a:bodyPr>
          <a:lstStyle/>
          <a:p>
            <a:pPr algn="l">
              <a:lnSpc>
                <a:spcPts val="2750"/>
              </a:lnSpc>
            </a:pPr>
            <a:r>
              <a:rPr lang="en-US" sz="2187">
                <a:solidFill>
                  <a:srgbClr val="404155"/>
                </a:solidFill>
                <a:latin typeface="Alexandria"/>
                <a:ea typeface="Alexandria"/>
                <a:cs typeface="Alexandria"/>
                <a:sym typeface="Alexandria"/>
              </a:rPr>
              <a:t>Decision Trees</a:t>
            </a:r>
          </a:p>
        </p:txBody>
      </p:sp>
      <p:sp>
        <p:nvSpPr>
          <p:cNvPr name="TextBox 18" id="18"/>
          <p:cNvSpPr txBox="true"/>
          <p:nvPr/>
        </p:nvSpPr>
        <p:spPr>
          <a:xfrm rot="0">
            <a:off x="1131689" y="5488930"/>
            <a:ext cx="7736235" cy="385019"/>
          </a:xfrm>
          <a:prstGeom prst="rect">
            <a:avLst/>
          </a:prstGeom>
        </p:spPr>
        <p:txBody>
          <a:bodyPr anchor="t" rtlCol="false" tIns="0" lIns="0" bIns="0" rIns="0">
            <a:spAutoFit/>
          </a:bodyPr>
          <a:lstStyle/>
          <a:p>
            <a:pPr algn="l" marL="263922" indent="-131961" lvl="1">
              <a:lnSpc>
                <a:spcPts val="2812"/>
              </a:lnSpc>
              <a:buFont typeface="Arial"/>
              <a:buChar char="•"/>
            </a:pPr>
            <a:r>
              <a:rPr lang="en-US" sz="1750">
                <a:solidFill>
                  <a:srgbClr val="404155"/>
                </a:solidFill>
                <a:latin typeface="Arimo"/>
                <a:ea typeface="Arimo"/>
                <a:cs typeface="Arimo"/>
                <a:sym typeface="Arimo"/>
              </a:rPr>
              <a:t>A </a:t>
            </a:r>
            <a:r>
              <a:rPr lang="en-US" b="true" sz="1750">
                <a:solidFill>
                  <a:srgbClr val="404155"/>
                </a:solidFill>
                <a:latin typeface="Arimo Bold"/>
                <a:ea typeface="Arimo Bold"/>
                <a:cs typeface="Arimo Bold"/>
                <a:sym typeface="Arimo Bold"/>
              </a:rPr>
              <a:t>non-linear model</a:t>
            </a:r>
            <a:r>
              <a:rPr lang="en-US" sz="1750">
                <a:solidFill>
                  <a:srgbClr val="404155"/>
                </a:solidFill>
                <a:latin typeface="Arimo"/>
                <a:ea typeface="Arimo"/>
                <a:cs typeface="Arimo"/>
                <a:sym typeface="Arimo"/>
              </a:rPr>
              <a:t> that splits data into decision rules.</a:t>
            </a:r>
          </a:p>
        </p:txBody>
      </p:sp>
      <p:sp>
        <p:nvSpPr>
          <p:cNvPr name="TextBox 19" id="19"/>
          <p:cNvSpPr txBox="true"/>
          <p:nvPr/>
        </p:nvSpPr>
        <p:spPr>
          <a:xfrm rot="0">
            <a:off x="1131689" y="5857875"/>
            <a:ext cx="7736235" cy="385019"/>
          </a:xfrm>
          <a:prstGeom prst="rect">
            <a:avLst/>
          </a:prstGeom>
        </p:spPr>
        <p:txBody>
          <a:bodyPr anchor="t" rtlCol="false" tIns="0" lIns="0" bIns="0" rIns="0">
            <a:spAutoFit/>
          </a:bodyPr>
          <a:lstStyle/>
          <a:p>
            <a:pPr algn="l" marL="263922" indent="-131961" lvl="1">
              <a:lnSpc>
                <a:spcPts val="2812"/>
              </a:lnSpc>
              <a:buFont typeface="Arial"/>
              <a:buChar char="•"/>
            </a:pPr>
            <a:r>
              <a:rPr lang="en-US" sz="1750">
                <a:solidFill>
                  <a:srgbClr val="404155"/>
                </a:solidFill>
                <a:latin typeface="Arimo"/>
                <a:ea typeface="Arimo"/>
                <a:cs typeface="Arimo"/>
                <a:sym typeface="Arimo"/>
              </a:rPr>
              <a:t>Easy to visualize and interpret.</a:t>
            </a:r>
          </a:p>
        </p:txBody>
      </p:sp>
      <p:sp>
        <p:nvSpPr>
          <p:cNvPr name="TextBox 20" id="20"/>
          <p:cNvSpPr txBox="true"/>
          <p:nvPr/>
        </p:nvSpPr>
        <p:spPr>
          <a:xfrm rot="0">
            <a:off x="1131689" y="6226820"/>
            <a:ext cx="7736235" cy="385019"/>
          </a:xfrm>
          <a:prstGeom prst="rect">
            <a:avLst/>
          </a:prstGeom>
        </p:spPr>
        <p:txBody>
          <a:bodyPr anchor="t" rtlCol="false" tIns="0" lIns="0" bIns="0" rIns="0">
            <a:spAutoFit/>
          </a:bodyPr>
          <a:lstStyle/>
          <a:p>
            <a:pPr algn="l" marL="263922" indent="-131961" lvl="1">
              <a:lnSpc>
                <a:spcPts val="2812"/>
              </a:lnSpc>
              <a:buFont typeface="Arial"/>
              <a:buChar char="•"/>
            </a:pPr>
            <a:r>
              <a:rPr lang="en-US" sz="1750">
                <a:solidFill>
                  <a:srgbClr val="404155"/>
                </a:solidFill>
                <a:latin typeface="Arimo"/>
                <a:ea typeface="Arimo"/>
                <a:cs typeface="Arimo"/>
                <a:sym typeface="Arimo"/>
              </a:rPr>
              <a:t>Captures feature interactions automatically.</a:t>
            </a:r>
          </a:p>
        </p:txBody>
      </p:sp>
      <p:sp>
        <p:nvSpPr>
          <p:cNvPr name="TextBox 21" id="21"/>
          <p:cNvSpPr txBox="true"/>
          <p:nvPr/>
        </p:nvSpPr>
        <p:spPr>
          <a:xfrm rot="0">
            <a:off x="1131689" y="6595765"/>
            <a:ext cx="7736235" cy="385019"/>
          </a:xfrm>
          <a:prstGeom prst="rect">
            <a:avLst/>
          </a:prstGeom>
        </p:spPr>
        <p:txBody>
          <a:bodyPr anchor="t" rtlCol="false" tIns="0" lIns="0" bIns="0" rIns="0">
            <a:spAutoFit/>
          </a:bodyPr>
          <a:lstStyle/>
          <a:p>
            <a:pPr algn="l" marL="263922" indent="-131961" lvl="1">
              <a:lnSpc>
                <a:spcPts val="2812"/>
              </a:lnSpc>
              <a:buFont typeface="Arial"/>
              <a:buChar char="•"/>
            </a:pPr>
            <a:r>
              <a:rPr lang="en-US" sz="1750">
                <a:solidFill>
                  <a:srgbClr val="404155"/>
                </a:solidFill>
                <a:latin typeface="Arimo"/>
                <a:ea typeface="Arimo"/>
                <a:cs typeface="Arimo"/>
                <a:sym typeface="Arimo"/>
              </a:rPr>
              <a:t>However, single trees can </a:t>
            </a:r>
            <a:r>
              <a:rPr lang="en-US" b="true" sz="1750">
                <a:solidFill>
                  <a:srgbClr val="404155"/>
                </a:solidFill>
                <a:latin typeface="Arimo Bold"/>
                <a:ea typeface="Arimo Bold"/>
                <a:cs typeface="Arimo Bold"/>
                <a:sym typeface="Arimo Bold"/>
              </a:rPr>
              <a:t>overfit</a:t>
            </a:r>
            <a:r>
              <a:rPr lang="en-US" sz="1750">
                <a:solidFill>
                  <a:srgbClr val="404155"/>
                </a:solidFill>
                <a:latin typeface="Arimo"/>
                <a:ea typeface="Arimo"/>
                <a:cs typeface="Arimo"/>
                <a:sym typeface="Arimo"/>
              </a:rPr>
              <a:t> and may not generalize well.</a:t>
            </a:r>
          </a:p>
        </p:txBody>
      </p:sp>
      <p:grpSp>
        <p:nvGrpSpPr>
          <p:cNvPr name="Group 22" id="22"/>
          <p:cNvGrpSpPr/>
          <p:nvPr/>
        </p:nvGrpSpPr>
        <p:grpSpPr>
          <a:xfrm rot="0">
            <a:off x="792212" y="7553771"/>
            <a:ext cx="113110" cy="113110"/>
            <a:chOff x="0" y="0"/>
            <a:chExt cx="150813" cy="150813"/>
          </a:xfrm>
        </p:grpSpPr>
        <p:sp>
          <p:nvSpPr>
            <p:cNvPr name="Freeform 23" id="23"/>
            <p:cNvSpPr/>
            <p:nvPr/>
          </p:nvSpPr>
          <p:spPr>
            <a:xfrm flipH="false" flipV="false" rot="0">
              <a:off x="0" y="0"/>
              <a:ext cx="150876" cy="150876"/>
            </a:xfrm>
            <a:custGeom>
              <a:avLst/>
              <a:gdLst/>
              <a:ahLst/>
              <a:cxnLst/>
              <a:rect r="r" b="b" t="t" l="l"/>
              <a:pathLst>
                <a:path h="150876" w="150876">
                  <a:moveTo>
                    <a:pt x="0" y="75438"/>
                  </a:moveTo>
                  <a:cubicBezTo>
                    <a:pt x="0" y="33782"/>
                    <a:pt x="33782" y="0"/>
                    <a:pt x="75438" y="0"/>
                  </a:cubicBezTo>
                  <a:cubicBezTo>
                    <a:pt x="117094" y="0"/>
                    <a:pt x="150876" y="33782"/>
                    <a:pt x="150876" y="75438"/>
                  </a:cubicBezTo>
                  <a:cubicBezTo>
                    <a:pt x="150876" y="117094"/>
                    <a:pt x="117094" y="150876"/>
                    <a:pt x="75438" y="150876"/>
                  </a:cubicBezTo>
                  <a:cubicBezTo>
                    <a:pt x="33782" y="150876"/>
                    <a:pt x="0" y="117094"/>
                    <a:pt x="0" y="75438"/>
                  </a:cubicBezTo>
                  <a:close/>
                </a:path>
              </a:pathLst>
            </a:custGeom>
            <a:solidFill>
              <a:srgbClr val="1B54DA"/>
            </a:solidFill>
            <a:ln w="12700">
              <a:solidFill>
                <a:srgbClr val="000000"/>
              </a:solidFill>
            </a:ln>
          </p:spPr>
        </p:sp>
      </p:grpSp>
      <p:sp>
        <p:nvSpPr>
          <p:cNvPr name="TextBox 24" id="24"/>
          <p:cNvSpPr txBox="true"/>
          <p:nvPr/>
        </p:nvSpPr>
        <p:spPr>
          <a:xfrm rot="0">
            <a:off x="1131689" y="7423994"/>
            <a:ext cx="2829669" cy="363141"/>
          </a:xfrm>
          <a:prstGeom prst="rect">
            <a:avLst/>
          </a:prstGeom>
        </p:spPr>
        <p:txBody>
          <a:bodyPr anchor="t" rtlCol="false" tIns="0" lIns="0" bIns="0" rIns="0">
            <a:spAutoFit/>
          </a:bodyPr>
          <a:lstStyle/>
          <a:p>
            <a:pPr algn="l">
              <a:lnSpc>
                <a:spcPts val="2750"/>
              </a:lnSpc>
            </a:pPr>
            <a:r>
              <a:rPr lang="en-US" sz="2187">
                <a:solidFill>
                  <a:srgbClr val="404155"/>
                </a:solidFill>
                <a:latin typeface="Alexandria"/>
                <a:ea typeface="Alexandria"/>
                <a:cs typeface="Alexandria"/>
                <a:sym typeface="Alexandria"/>
              </a:rPr>
              <a:t>Random Forest</a:t>
            </a:r>
          </a:p>
        </p:txBody>
      </p:sp>
      <p:sp>
        <p:nvSpPr>
          <p:cNvPr name="TextBox 25" id="25"/>
          <p:cNvSpPr txBox="true"/>
          <p:nvPr/>
        </p:nvSpPr>
        <p:spPr>
          <a:xfrm rot="0">
            <a:off x="1131689" y="7918251"/>
            <a:ext cx="7736235" cy="385019"/>
          </a:xfrm>
          <a:prstGeom prst="rect">
            <a:avLst/>
          </a:prstGeom>
        </p:spPr>
        <p:txBody>
          <a:bodyPr anchor="t" rtlCol="false" tIns="0" lIns="0" bIns="0" rIns="0">
            <a:spAutoFit/>
          </a:bodyPr>
          <a:lstStyle/>
          <a:p>
            <a:pPr algn="l" marL="263922" indent="-131961" lvl="1">
              <a:lnSpc>
                <a:spcPts val="2812"/>
              </a:lnSpc>
              <a:buFont typeface="Arial"/>
              <a:buChar char="•"/>
            </a:pPr>
            <a:r>
              <a:rPr lang="en-US" sz="1750">
                <a:solidFill>
                  <a:srgbClr val="404155"/>
                </a:solidFill>
                <a:latin typeface="Arimo"/>
                <a:ea typeface="Arimo"/>
                <a:cs typeface="Arimo"/>
                <a:sym typeface="Arimo"/>
              </a:rPr>
              <a:t>An </a:t>
            </a:r>
            <a:r>
              <a:rPr lang="en-US" b="true" sz="1750">
                <a:solidFill>
                  <a:srgbClr val="404155"/>
                </a:solidFill>
                <a:latin typeface="Arimo Bold"/>
                <a:ea typeface="Arimo Bold"/>
                <a:cs typeface="Arimo Bold"/>
                <a:sym typeface="Arimo Bold"/>
              </a:rPr>
              <a:t>ensemble model</a:t>
            </a:r>
            <a:r>
              <a:rPr lang="en-US" sz="1750">
                <a:solidFill>
                  <a:srgbClr val="404155"/>
                </a:solidFill>
                <a:latin typeface="Arimo"/>
                <a:ea typeface="Arimo"/>
                <a:cs typeface="Arimo"/>
                <a:sym typeface="Arimo"/>
              </a:rPr>
              <a:t> of many decision trees.</a:t>
            </a:r>
          </a:p>
        </p:txBody>
      </p:sp>
      <p:sp>
        <p:nvSpPr>
          <p:cNvPr name="TextBox 26" id="26"/>
          <p:cNvSpPr txBox="true"/>
          <p:nvPr/>
        </p:nvSpPr>
        <p:spPr>
          <a:xfrm rot="0">
            <a:off x="1131689" y="8287196"/>
            <a:ext cx="7736235" cy="385019"/>
          </a:xfrm>
          <a:prstGeom prst="rect">
            <a:avLst/>
          </a:prstGeom>
        </p:spPr>
        <p:txBody>
          <a:bodyPr anchor="t" rtlCol="false" tIns="0" lIns="0" bIns="0" rIns="0">
            <a:spAutoFit/>
          </a:bodyPr>
          <a:lstStyle/>
          <a:p>
            <a:pPr algn="l" marL="263922" indent="-131961" lvl="1">
              <a:lnSpc>
                <a:spcPts val="2812"/>
              </a:lnSpc>
              <a:buFont typeface="Arial"/>
              <a:buChar char="•"/>
            </a:pPr>
            <a:r>
              <a:rPr lang="en-US" sz="1750">
                <a:solidFill>
                  <a:srgbClr val="404155"/>
                </a:solidFill>
                <a:latin typeface="Arimo"/>
                <a:ea typeface="Arimo"/>
                <a:cs typeface="Arimo"/>
                <a:sym typeface="Arimo"/>
              </a:rPr>
              <a:t>Each tree sees a random subset of data → reduces overfitting.</a:t>
            </a:r>
          </a:p>
        </p:txBody>
      </p:sp>
      <p:sp>
        <p:nvSpPr>
          <p:cNvPr name="TextBox 27" id="27"/>
          <p:cNvSpPr txBox="true"/>
          <p:nvPr/>
        </p:nvSpPr>
        <p:spPr>
          <a:xfrm rot="0">
            <a:off x="1131689" y="8656141"/>
            <a:ext cx="7736235" cy="385019"/>
          </a:xfrm>
          <a:prstGeom prst="rect">
            <a:avLst/>
          </a:prstGeom>
        </p:spPr>
        <p:txBody>
          <a:bodyPr anchor="t" rtlCol="false" tIns="0" lIns="0" bIns="0" rIns="0">
            <a:spAutoFit/>
          </a:bodyPr>
          <a:lstStyle/>
          <a:p>
            <a:pPr algn="l" marL="263922" indent="-131961" lvl="1">
              <a:lnSpc>
                <a:spcPts val="2812"/>
              </a:lnSpc>
              <a:buFont typeface="Arial"/>
              <a:buChar char="•"/>
            </a:pPr>
            <a:r>
              <a:rPr lang="en-US" sz="1750">
                <a:solidFill>
                  <a:srgbClr val="404155"/>
                </a:solidFill>
                <a:latin typeface="Arimo"/>
                <a:ea typeface="Arimo"/>
                <a:cs typeface="Arimo"/>
                <a:sym typeface="Arimo"/>
              </a:rPr>
              <a:t>Handles non-linearity, imbalanced data, and complex patterns very well.</a:t>
            </a:r>
          </a:p>
        </p:txBody>
      </p:sp>
      <p:sp>
        <p:nvSpPr>
          <p:cNvPr name="TextBox 28" id="28"/>
          <p:cNvSpPr txBox="true"/>
          <p:nvPr/>
        </p:nvSpPr>
        <p:spPr>
          <a:xfrm rot="0">
            <a:off x="1131689" y="9025086"/>
            <a:ext cx="7736235" cy="385019"/>
          </a:xfrm>
          <a:prstGeom prst="rect">
            <a:avLst/>
          </a:prstGeom>
        </p:spPr>
        <p:txBody>
          <a:bodyPr anchor="t" rtlCol="false" tIns="0" lIns="0" bIns="0" rIns="0">
            <a:spAutoFit/>
          </a:bodyPr>
          <a:lstStyle/>
          <a:p>
            <a:pPr algn="l" marL="263922" indent="-131961" lvl="1">
              <a:lnSpc>
                <a:spcPts val="2812"/>
              </a:lnSpc>
              <a:buFont typeface="Arial"/>
              <a:buChar char="•"/>
            </a:pPr>
            <a:r>
              <a:rPr lang="en-US" sz="1750">
                <a:solidFill>
                  <a:srgbClr val="404155"/>
                </a:solidFill>
                <a:latin typeface="Arimo"/>
                <a:ea typeface="Arimo"/>
                <a:cs typeface="Arimo"/>
                <a:sym typeface="Arimo"/>
              </a:rPr>
              <a:t>Typically provides </a:t>
            </a:r>
            <a:r>
              <a:rPr lang="en-US" b="true" sz="1750">
                <a:solidFill>
                  <a:srgbClr val="404155"/>
                </a:solidFill>
                <a:latin typeface="Arimo Bold"/>
                <a:ea typeface="Arimo Bold"/>
                <a:cs typeface="Arimo Bold"/>
                <a:sym typeface="Arimo Bold"/>
              </a:rPr>
              <a:t>higher accuracy and stability</a:t>
            </a:r>
            <a:r>
              <a:rPr lang="en-US" sz="1750">
                <a:solidFill>
                  <a:srgbClr val="404155"/>
                </a:solidFill>
                <a:latin typeface="Arimo"/>
                <a:ea typeface="Arimo"/>
                <a:cs typeface="Arimo"/>
                <a:sym typeface="Arimo"/>
              </a:rPr>
              <a:t> than single models.</a:t>
            </a:r>
          </a:p>
        </p:txBody>
      </p:sp>
      <p:sp>
        <p:nvSpPr>
          <p:cNvPr name="TextBox 29" id="29"/>
          <p:cNvSpPr txBox="true"/>
          <p:nvPr/>
        </p:nvSpPr>
        <p:spPr>
          <a:xfrm rot="0">
            <a:off x="9429601" y="1876722"/>
            <a:ext cx="4065686" cy="443508"/>
          </a:xfrm>
          <a:prstGeom prst="rect">
            <a:avLst/>
          </a:prstGeom>
        </p:spPr>
        <p:txBody>
          <a:bodyPr anchor="t" rtlCol="false" tIns="0" lIns="0" bIns="0" rIns="0">
            <a:spAutoFit/>
          </a:bodyPr>
          <a:lstStyle/>
          <a:p>
            <a:pPr algn="l">
              <a:lnSpc>
                <a:spcPts val="3312"/>
              </a:lnSpc>
            </a:pPr>
            <a:r>
              <a:rPr lang="en-US" sz="2625">
                <a:solidFill>
                  <a:srgbClr val="1B1B27"/>
                </a:solidFill>
                <a:latin typeface="Alexandria"/>
                <a:ea typeface="Alexandria"/>
                <a:cs typeface="Alexandria"/>
                <a:sym typeface="Alexandria"/>
              </a:rPr>
              <a:t>Top Feature Importance</a:t>
            </a:r>
          </a:p>
        </p:txBody>
      </p:sp>
      <p:sp>
        <p:nvSpPr>
          <p:cNvPr name="TextBox 30" id="30"/>
          <p:cNvSpPr txBox="true"/>
          <p:nvPr/>
        </p:nvSpPr>
        <p:spPr>
          <a:xfrm rot="0">
            <a:off x="9429601" y="2451348"/>
            <a:ext cx="8075711" cy="819448"/>
          </a:xfrm>
          <a:prstGeom prst="rect">
            <a:avLst/>
          </a:prstGeom>
        </p:spPr>
        <p:txBody>
          <a:bodyPr anchor="t" rtlCol="false" tIns="0" lIns="0" bIns="0" rIns="0">
            <a:spAutoFit/>
          </a:bodyPr>
          <a:lstStyle/>
          <a:p>
            <a:pPr algn="l" marL="263922" indent="-131961" lvl="1">
              <a:lnSpc>
                <a:spcPts val="2812"/>
              </a:lnSpc>
              <a:buFont typeface="Arial"/>
              <a:buChar char="•"/>
            </a:pPr>
            <a:r>
              <a:rPr lang="en-US" b="true" sz="1750">
                <a:solidFill>
                  <a:srgbClr val="404155"/>
                </a:solidFill>
                <a:latin typeface="Arimo Bold"/>
                <a:ea typeface="Arimo Bold"/>
                <a:cs typeface="Arimo Bold"/>
                <a:sym typeface="Arimo Bold"/>
              </a:rPr>
              <a:t>Vehicle Damage</a:t>
            </a:r>
            <a:r>
              <a:rPr lang="en-US" sz="1750">
                <a:solidFill>
                  <a:srgbClr val="404155"/>
                </a:solidFill>
                <a:latin typeface="Arimo"/>
                <a:ea typeface="Arimo"/>
                <a:cs typeface="Arimo"/>
                <a:sym typeface="Arimo"/>
              </a:rPr>
              <a:t> → Customers with past vehicle damage show much higher interest.</a:t>
            </a:r>
          </a:p>
        </p:txBody>
      </p:sp>
      <p:sp>
        <p:nvSpPr>
          <p:cNvPr name="TextBox 31" id="31"/>
          <p:cNvSpPr txBox="true"/>
          <p:nvPr/>
        </p:nvSpPr>
        <p:spPr>
          <a:xfrm rot="0">
            <a:off x="9429601" y="3254722"/>
            <a:ext cx="8075711" cy="819448"/>
          </a:xfrm>
          <a:prstGeom prst="rect">
            <a:avLst/>
          </a:prstGeom>
        </p:spPr>
        <p:txBody>
          <a:bodyPr anchor="t" rtlCol="false" tIns="0" lIns="0" bIns="0" rIns="0">
            <a:spAutoFit/>
          </a:bodyPr>
          <a:lstStyle/>
          <a:p>
            <a:pPr algn="l" marL="263922" indent="-131961" lvl="1">
              <a:lnSpc>
                <a:spcPts val="2812"/>
              </a:lnSpc>
              <a:buFont typeface="Arial"/>
              <a:buChar char="•"/>
            </a:pPr>
            <a:r>
              <a:rPr lang="en-US" b="true" sz="1750">
                <a:solidFill>
                  <a:srgbClr val="404155"/>
                </a:solidFill>
                <a:latin typeface="Arimo Bold"/>
                <a:ea typeface="Arimo Bold"/>
                <a:cs typeface="Arimo Bold"/>
                <a:sym typeface="Arimo Bold"/>
              </a:rPr>
              <a:t>Previously Insured</a:t>
            </a:r>
            <a:r>
              <a:rPr lang="en-US" sz="1750">
                <a:solidFill>
                  <a:srgbClr val="404155"/>
                </a:solidFill>
                <a:latin typeface="Arimo"/>
                <a:ea typeface="Arimo"/>
                <a:cs typeface="Arimo"/>
                <a:sym typeface="Arimo"/>
              </a:rPr>
              <a:t> → Customers who were </a:t>
            </a:r>
            <a:r>
              <a:rPr lang="en-US" sz="1750" i="true">
                <a:solidFill>
                  <a:srgbClr val="404155"/>
                </a:solidFill>
                <a:latin typeface="Arimo Italics"/>
                <a:ea typeface="Arimo Italics"/>
                <a:cs typeface="Arimo Italics"/>
                <a:sym typeface="Arimo Italics"/>
              </a:rPr>
              <a:t>not</a:t>
            </a:r>
            <a:r>
              <a:rPr lang="en-US" sz="1750">
                <a:solidFill>
                  <a:srgbClr val="404155"/>
                </a:solidFill>
                <a:latin typeface="Arimo"/>
                <a:ea typeface="Arimo"/>
                <a:cs typeface="Arimo"/>
                <a:sym typeface="Arimo"/>
              </a:rPr>
              <a:t> previously insured respond the most.</a:t>
            </a:r>
          </a:p>
        </p:txBody>
      </p:sp>
      <p:sp>
        <p:nvSpPr>
          <p:cNvPr name="TextBox 32" id="32"/>
          <p:cNvSpPr txBox="true"/>
          <p:nvPr/>
        </p:nvSpPr>
        <p:spPr>
          <a:xfrm rot="0">
            <a:off x="9429601" y="4058096"/>
            <a:ext cx="8075711" cy="819447"/>
          </a:xfrm>
          <a:prstGeom prst="rect">
            <a:avLst/>
          </a:prstGeom>
        </p:spPr>
        <p:txBody>
          <a:bodyPr anchor="t" rtlCol="false" tIns="0" lIns="0" bIns="0" rIns="0">
            <a:spAutoFit/>
          </a:bodyPr>
          <a:lstStyle/>
          <a:p>
            <a:pPr algn="l" marL="263922" indent="-131961" lvl="1">
              <a:lnSpc>
                <a:spcPts val="2812"/>
              </a:lnSpc>
              <a:buFont typeface="Arial"/>
              <a:buChar char="•"/>
            </a:pPr>
            <a:r>
              <a:rPr lang="en-US" b="true" sz="1750">
                <a:solidFill>
                  <a:srgbClr val="404155"/>
                </a:solidFill>
                <a:latin typeface="Arimo Bold"/>
                <a:ea typeface="Arimo Bold"/>
                <a:cs typeface="Arimo Bold"/>
                <a:sym typeface="Arimo Bold"/>
              </a:rPr>
              <a:t>Vehicle Age</a:t>
            </a:r>
            <a:r>
              <a:rPr lang="en-US" sz="1750">
                <a:solidFill>
                  <a:srgbClr val="404155"/>
                </a:solidFill>
                <a:latin typeface="Arimo"/>
                <a:ea typeface="Arimo"/>
                <a:cs typeface="Arimo"/>
                <a:sym typeface="Arimo"/>
              </a:rPr>
              <a:t> → Older vehicles (&gt;2 years) show higher likelihood of response.</a:t>
            </a:r>
          </a:p>
        </p:txBody>
      </p:sp>
      <p:sp>
        <p:nvSpPr>
          <p:cNvPr name="TextBox 33" id="33"/>
          <p:cNvSpPr txBox="true"/>
          <p:nvPr/>
        </p:nvSpPr>
        <p:spPr>
          <a:xfrm rot="0">
            <a:off x="9429601" y="4861471"/>
            <a:ext cx="8075711" cy="457349"/>
          </a:xfrm>
          <a:prstGeom prst="rect">
            <a:avLst/>
          </a:prstGeom>
        </p:spPr>
        <p:txBody>
          <a:bodyPr anchor="t" rtlCol="false" tIns="0" lIns="0" bIns="0" rIns="0">
            <a:spAutoFit/>
          </a:bodyPr>
          <a:lstStyle/>
          <a:p>
            <a:pPr algn="l" marL="263922" indent="-131961" lvl="1">
              <a:lnSpc>
                <a:spcPts val="2812"/>
              </a:lnSpc>
              <a:buFont typeface="Arial"/>
              <a:buChar char="•"/>
            </a:pPr>
            <a:r>
              <a:rPr lang="en-US" b="true" sz="1750">
                <a:solidFill>
                  <a:srgbClr val="404155"/>
                </a:solidFill>
                <a:latin typeface="Arimo Bold"/>
                <a:ea typeface="Arimo Bold"/>
                <a:cs typeface="Arimo Bold"/>
                <a:sym typeface="Arimo Bold"/>
              </a:rPr>
              <a:t>Age</a:t>
            </a:r>
            <a:r>
              <a:rPr lang="en-US" sz="1750">
                <a:solidFill>
                  <a:srgbClr val="404155"/>
                </a:solidFill>
                <a:latin typeface="Arimo"/>
                <a:ea typeface="Arimo"/>
                <a:cs typeface="Arimo"/>
                <a:sym typeface="Arimo"/>
              </a:rPr>
              <a:t> → Slight positive influence; responders tend to be slightly older.</a:t>
            </a:r>
          </a:p>
        </p:txBody>
      </p:sp>
      <p:grpSp>
        <p:nvGrpSpPr>
          <p:cNvPr name="Group 34" id="34"/>
          <p:cNvGrpSpPr/>
          <p:nvPr/>
        </p:nvGrpSpPr>
        <p:grpSpPr>
          <a:xfrm rot="0">
            <a:off x="9429601" y="5573465"/>
            <a:ext cx="8075711" cy="3496270"/>
            <a:chOff x="0" y="0"/>
            <a:chExt cx="10767615" cy="4661693"/>
          </a:xfrm>
        </p:grpSpPr>
        <p:sp>
          <p:nvSpPr>
            <p:cNvPr name="Freeform 35" id="35"/>
            <p:cNvSpPr/>
            <p:nvPr/>
          </p:nvSpPr>
          <p:spPr>
            <a:xfrm flipH="false" flipV="false" rot="0">
              <a:off x="0" y="0"/>
              <a:ext cx="10767568" cy="4661662"/>
            </a:xfrm>
            <a:custGeom>
              <a:avLst/>
              <a:gdLst/>
              <a:ahLst/>
              <a:cxnLst/>
              <a:rect r="r" b="b" t="t" l="l"/>
              <a:pathLst>
                <a:path h="4661662" w="10767568">
                  <a:moveTo>
                    <a:pt x="0" y="126746"/>
                  </a:moveTo>
                  <a:cubicBezTo>
                    <a:pt x="0" y="56769"/>
                    <a:pt x="56769" y="0"/>
                    <a:pt x="126746" y="0"/>
                  </a:cubicBezTo>
                  <a:lnTo>
                    <a:pt x="10640822" y="0"/>
                  </a:lnTo>
                  <a:cubicBezTo>
                    <a:pt x="10710799" y="0"/>
                    <a:pt x="10767568" y="56769"/>
                    <a:pt x="10767568" y="126746"/>
                  </a:cubicBezTo>
                  <a:lnTo>
                    <a:pt x="10767568" y="4534916"/>
                  </a:lnTo>
                  <a:cubicBezTo>
                    <a:pt x="10767568" y="4604893"/>
                    <a:pt x="10710799" y="4661662"/>
                    <a:pt x="10640822" y="4661662"/>
                  </a:cubicBezTo>
                  <a:lnTo>
                    <a:pt x="126746" y="4661662"/>
                  </a:lnTo>
                  <a:cubicBezTo>
                    <a:pt x="56769" y="4661662"/>
                    <a:pt x="0" y="4604893"/>
                    <a:pt x="0" y="4534916"/>
                  </a:cubicBezTo>
                  <a:close/>
                </a:path>
              </a:pathLst>
            </a:custGeom>
            <a:solidFill>
              <a:srgbClr val="BBCDF7"/>
            </a:solidFill>
            <a:ln w="12700">
              <a:solidFill>
                <a:srgbClr val="000000"/>
              </a:solidFill>
            </a:ln>
          </p:spPr>
        </p:sp>
      </p:grpSp>
      <p:grpSp>
        <p:nvGrpSpPr>
          <p:cNvPr name="Group 36" id="36"/>
          <p:cNvGrpSpPr>
            <a:grpSpLocks noChangeAspect="true"/>
          </p:cNvGrpSpPr>
          <p:nvPr/>
        </p:nvGrpSpPr>
        <p:grpSpPr>
          <a:xfrm rot="0">
            <a:off x="9655969" y="5896421"/>
            <a:ext cx="282923" cy="226368"/>
            <a:chOff x="0" y="0"/>
            <a:chExt cx="377230" cy="301823"/>
          </a:xfrm>
        </p:grpSpPr>
        <p:sp>
          <p:nvSpPr>
            <p:cNvPr name="Freeform 37" id="37" descr="preencoded.png"/>
            <p:cNvSpPr/>
            <p:nvPr/>
          </p:nvSpPr>
          <p:spPr>
            <a:xfrm flipH="false" flipV="false" rot="0">
              <a:off x="0" y="0"/>
              <a:ext cx="377190" cy="301879"/>
            </a:xfrm>
            <a:custGeom>
              <a:avLst/>
              <a:gdLst/>
              <a:ahLst/>
              <a:cxnLst/>
              <a:rect r="r" b="b" t="t" l="l"/>
              <a:pathLst>
                <a:path h="301879" w="377190">
                  <a:moveTo>
                    <a:pt x="0" y="0"/>
                  </a:moveTo>
                  <a:lnTo>
                    <a:pt x="377190" y="0"/>
                  </a:lnTo>
                  <a:lnTo>
                    <a:pt x="377190" y="301879"/>
                  </a:lnTo>
                  <a:lnTo>
                    <a:pt x="0" y="301879"/>
                  </a:lnTo>
                  <a:lnTo>
                    <a:pt x="0" y="0"/>
                  </a:lnTo>
                  <a:close/>
                </a:path>
              </a:pathLst>
            </a:custGeom>
            <a:blipFill>
              <a:blip r:embed="rId3"/>
              <a:stretch>
                <a:fillRect l="-6" t="0" r="-17" b="18"/>
              </a:stretch>
            </a:blipFill>
          </p:spPr>
        </p:sp>
      </p:grpSp>
      <p:sp>
        <p:nvSpPr>
          <p:cNvPr name="TextBox 38" id="38"/>
          <p:cNvSpPr txBox="true"/>
          <p:nvPr/>
        </p:nvSpPr>
        <p:spPr>
          <a:xfrm rot="0">
            <a:off x="10165259" y="5761136"/>
            <a:ext cx="7113686" cy="457349"/>
          </a:xfrm>
          <a:prstGeom prst="rect">
            <a:avLst/>
          </a:prstGeom>
        </p:spPr>
        <p:txBody>
          <a:bodyPr anchor="t" rtlCol="false" tIns="0" lIns="0" bIns="0" rIns="0">
            <a:spAutoFit/>
          </a:bodyPr>
          <a:lstStyle/>
          <a:p>
            <a:pPr algn="l">
              <a:lnSpc>
                <a:spcPts val="2812"/>
              </a:lnSpc>
            </a:pPr>
            <a:r>
              <a:rPr lang="en-US" sz="1750" b="true">
                <a:solidFill>
                  <a:srgbClr val="000000"/>
                </a:solidFill>
                <a:latin typeface="Arimo Bold"/>
                <a:ea typeface="Arimo Bold"/>
                <a:cs typeface="Arimo Bold"/>
                <a:sym typeface="Arimo Bold"/>
              </a:rPr>
              <a:t>Cross-validation</a:t>
            </a:r>
            <a:r>
              <a:rPr lang="en-US" sz="1750">
                <a:solidFill>
                  <a:srgbClr val="000000"/>
                </a:solidFill>
                <a:latin typeface="Arimo"/>
                <a:ea typeface="Arimo"/>
                <a:cs typeface="Arimo"/>
                <a:sym typeface="Arimo"/>
              </a:rPr>
              <a:t> (Model Reliability)</a:t>
            </a:r>
          </a:p>
        </p:txBody>
      </p:sp>
      <p:sp>
        <p:nvSpPr>
          <p:cNvPr name="TextBox 39" id="39"/>
          <p:cNvSpPr txBox="true"/>
          <p:nvPr/>
        </p:nvSpPr>
        <p:spPr>
          <a:xfrm rot="0">
            <a:off x="10165259" y="6326832"/>
            <a:ext cx="7113686" cy="819448"/>
          </a:xfrm>
          <a:prstGeom prst="rect">
            <a:avLst/>
          </a:prstGeom>
        </p:spPr>
        <p:txBody>
          <a:bodyPr anchor="t" rtlCol="false" tIns="0" lIns="0" bIns="0" rIns="0">
            <a:spAutoFit/>
          </a:bodyPr>
          <a:lstStyle/>
          <a:p>
            <a:pPr algn="l">
              <a:lnSpc>
                <a:spcPts val="2812"/>
              </a:lnSpc>
            </a:pPr>
            <a:r>
              <a:rPr lang="en-US" sz="1750">
                <a:solidFill>
                  <a:srgbClr val="000000"/>
                </a:solidFill>
                <a:latin typeface="Arimo"/>
                <a:ea typeface="Arimo"/>
                <a:cs typeface="Arimo"/>
                <a:sym typeface="Arimo"/>
              </a:rPr>
              <a:t>Applied </a:t>
            </a:r>
            <a:r>
              <a:rPr lang="en-US" sz="1750" b="true">
                <a:solidFill>
                  <a:srgbClr val="000000"/>
                </a:solidFill>
                <a:latin typeface="Arimo Bold"/>
                <a:ea typeface="Arimo Bold"/>
                <a:cs typeface="Arimo Bold"/>
                <a:sym typeface="Arimo Bold"/>
              </a:rPr>
              <a:t>k-fold cross-validation</a:t>
            </a:r>
            <a:r>
              <a:rPr lang="en-US" sz="1750">
                <a:solidFill>
                  <a:srgbClr val="000000"/>
                </a:solidFill>
                <a:latin typeface="Arimo"/>
                <a:ea typeface="Arimo"/>
                <a:cs typeface="Arimo"/>
                <a:sym typeface="Arimo"/>
              </a:rPr>
              <a:t> on logistic regression and random forest models.</a:t>
            </a:r>
          </a:p>
        </p:txBody>
      </p:sp>
      <p:sp>
        <p:nvSpPr>
          <p:cNvPr name="TextBox 40" id="40"/>
          <p:cNvSpPr txBox="true"/>
          <p:nvPr/>
        </p:nvSpPr>
        <p:spPr>
          <a:xfrm rot="0">
            <a:off x="10165259" y="7254627"/>
            <a:ext cx="7113686" cy="819447"/>
          </a:xfrm>
          <a:prstGeom prst="rect">
            <a:avLst/>
          </a:prstGeom>
        </p:spPr>
        <p:txBody>
          <a:bodyPr anchor="t" rtlCol="false" tIns="0" lIns="0" bIns="0" rIns="0">
            <a:spAutoFit/>
          </a:bodyPr>
          <a:lstStyle/>
          <a:p>
            <a:pPr algn="l" marL="263922" indent="-131961" lvl="1">
              <a:lnSpc>
                <a:spcPts val="2812"/>
              </a:lnSpc>
              <a:buFont typeface="Arial"/>
              <a:buChar char="•"/>
            </a:pPr>
            <a:r>
              <a:rPr lang="en-US" sz="1750">
                <a:solidFill>
                  <a:srgbClr val="000000"/>
                </a:solidFill>
                <a:latin typeface="Arimo"/>
                <a:ea typeface="Arimo"/>
                <a:cs typeface="Arimo"/>
                <a:sym typeface="Arimo"/>
              </a:rPr>
              <a:t>Ensured the model’s performance is </a:t>
            </a:r>
            <a:r>
              <a:rPr lang="en-US" b="true" sz="1750">
                <a:solidFill>
                  <a:srgbClr val="000000"/>
                </a:solidFill>
                <a:latin typeface="Arimo Bold"/>
                <a:ea typeface="Arimo Bold"/>
                <a:cs typeface="Arimo Bold"/>
                <a:sym typeface="Arimo Bold"/>
              </a:rPr>
              <a:t>stable, robust, and not overfitting</a:t>
            </a:r>
            <a:r>
              <a:rPr lang="en-US" sz="1750">
                <a:solidFill>
                  <a:srgbClr val="000000"/>
                </a:solidFill>
                <a:latin typeface="Arimo"/>
                <a:ea typeface="Arimo"/>
                <a:cs typeface="Arimo"/>
                <a:sym typeface="Arimo"/>
              </a:rPr>
              <a:t>.</a:t>
            </a:r>
          </a:p>
        </p:txBody>
      </p:sp>
      <p:sp>
        <p:nvSpPr>
          <p:cNvPr name="TextBox 41" id="41"/>
          <p:cNvSpPr txBox="true"/>
          <p:nvPr/>
        </p:nvSpPr>
        <p:spPr>
          <a:xfrm rot="0">
            <a:off x="10165259" y="8058001"/>
            <a:ext cx="7113686" cy="819448"/>
          </a:xfrm>
          <a:prstGeom prst="rect">
            <a:avLst/>
          </a:prstGeom>
        </p:spPr>
        <p:txBody>
          <a:bodyPr anchor="t" rtlCol="false" tIns="0" lIns="0" bIns="0" rIns="0">
            <a:spAutoFit/>
          </a:bodyPr>
          <a:lstStyle/>
          <a:p>
            <a:pPr algn="l" marL="263922" indent="-131961" lvl="1">
              <a:lnSpc>
                <a:spcPts val="2812"/>
              </a:lnSpc>
              <a:buFont typeface="Arial"/>
              <a:buChar char="•"/>
            </a:pPr>
            <a:r>
              <a:rPr lang="en-US" sz="1750">
                <a:solidFill>
                  <a:srgbClr val="000000"/>
                </a:solidFill>
                <a:latin typeface="Arimo"/>
                <a:ea typeface="Arimo"/>
                <a:cs typeface="Arimo"/>
                <a:sym typeface="Arimo"/>
              </a:rPr>
              <a:t>Achieved </a:t>
            </a:r>
            <a:r>
              <a:rPr lang="en-US" b="true" sz="1750">
                <a:solidFill>
                  <a:srgbClr val="000000"/>
                </a:solidFill>
                <a:latin typeface="Arimo Bold"/>
                <a:ea typeface="Arimo Bold"/>
                <a:cs typeface="Arimo Bold"/>
                <a:sym typeface="Arimo Bold"/>
              </a:rPr>
              <a:t>consistent ROC-AUC scores</a:t>
            </a:r>
            <a:r>
              <a:rPr lang="en-US" sz="1750">
                <a:solidFill>
                  <a:srgbClr val="000000"/>
                </a:solidFill>
                <a:latin typeface="Arimo"/>
                <a:ea typeface="Arimo"/>
                <a:cs typeface="Arimo"/>
                <a:sym typeface="Arimo"/>
              </a:rPr>
              <a:t>, confirming good generalization.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DAG6qjEHHGQ</dc:identifier>
  <dcterms:modified xsi:type="dcterms:W3CDTF">2011-08-01T06:04:30Z</dcterms:modified>
  <cp:revision>1</cp:revision>
  <dc:title>Insurance-Customer-Response-Prediction (1).pptx</dc:title>
</cp:coreProperties>
</file>